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61" r:id="rId4"/>
    <p:sldId id="258" r:id="rId5"/>
    <p:sldId id="262" r:id="rId6"/>
    <p:sldId id="259" r:id="rId7"/>
    <p:sldId id="263" r:id="rId8"/>
    <p:sldId id="260"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9"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'data-1710247026124'!$B$1</c:f>
              <c:strCache>
                <c:ptCount val="1"/>
                <c:pt idx="0">
                  <c:v>match_played</c:v>
                </c:pt>
              </c:strCache>
            </c:strRef>
          </c:tx>
          <c:spPr>
            <a:solidFill>
              <a:schemeClr val="accent1"/>
            </a:solidFill>
            <a:ln>
              <a:noFill/>
            </a:ln>
            <a:effectLst/>
          </c:spPr>
          <c:invertIfNegative val="0"/>
          <c:cat>
            <c:strRef>
              <c:f>'data-1710247026124'!$A$2:$A$11</c:f>
              <c:strCache>
                <c:ptCount val="10"/>
                <c:pt idx="0">
                  <c:v>V Kohli</c:v>
                </c:pt>
                <c:pt idx="1">
                  <c:v>SK Raina</c:v>
                </c:pt>
                <c:pt idx="2">
                  <c:v>DA Warner</c:v>
                </c:pt>
                <c:pt idx="3">
                  <c:v>RG Sharma</c:v>
                </c:pt>
                <c:pt idx="4">
                  <c:v>S Dhawan</c:v>
                </c:pt>
                <c:pt idx="5">
                  <c:v>AB de Villiers</c:v>
                </c:pt>
                <c:pt idx="6">
                  <c:v>CH Gayle</c:v>
                </c:pt>
                <c:pt idx="7">
                  <c:v>MS Dhoni</c:v>
                </c:pt>
                <c:pt idx="8">
                  <c:v>RV Uthappa</c:v>
                </c:pt>
                <c:pt idx="9">
                  <c:v>G Gambhir</c:v>
                </c:pt>
              </c:strCache>
            </c:strRef>
          </c:cat>
          <c:val>
            <c:numRef>
              <c:f>'data-1710247026124'!$B$2:$B$11</c:f>
              <c:numCache>
                <c:formatCode>General</c:formatCode>
                <c:ptCount val="10"/>
                <c:pt idx="0">
                  <c:v>2</c:v>
                </c:pt>
                <c:pt idx="1">
                  <c:v>2</c:v>
                </c:pt>
                <c:pt idx="2">
                  <c:v>2</c:v>
                </c:pt>
                <c:pt idx="3">
                  <c:v>2</c:v>
                </c:pt>
                <c:pt idx="4">
                  <c:v>2</c:v>
                </c:pt>
                <c:pt idx="5">
                  <c:v>2</c:v>
                </c:pt>
                <c:pt idx="6">
                  <c:v>2</c:v>
                </c:pt>
                <c:pt idx="7">
                  <c:v>2</c:v>
                </c:pt>
                <c:pt idx="8">
                  <c:v>2</c:v>
                </c:pt>
                <c:pt idx="9">
                  <c:v>2</c:v>
                </c:pt>
              </c:numCache>
            </c:numRef>
          </c:val>
          <c:extLst>
            <c:ext xmlns:c16="http://schemas.microsoft.com/office/drawing/2014/chart" uri="{C3380CC4-5D6E-409C-BE32-E72D297353CC}">
              <c16:uniqueId val="{00000000-7D3E-47D3-A122-3DC0C083A0D9}"/>
            </c:ext>
          </c:extLst>
        </c:ser>
        <c:ser>
          <c:idx val="1"/>
          <c:order val="1"/>
          <c:tx>
            <c:strRef>
              <c:f>'data-1710247026124'!$C$1</c:f>
              <c:strCache>
                <c:ptCount val="1"/>
                <c:pt idx="0">
                  <c:v>average</c:v>
                </c:pt>
              </c:strCache>
            </c:strRef>
          </c:tx>
          <c:spPr>
            <a:solidFill>
              <a:schemeClr val="accent2"/>
            </a:solidFill>
            <a:ln>
              <a:noFill/>
            </a:ln>
            <a:effectLst/>
          </c:spPr>
          <c:invertIfNegative val="0"/>
          <c:cat>
            <c:strRef>
              <c:f>'data-1710247026124'!$A$2:$A$11</c:f>
              <c:strCache>
                <c:ptCount val="10"/>
                <c:pt idx="0">
                  <c:v>V Kohli</c:v>
                </c:pt>
                <c:pt idx="1">
                  <c:v>SK Raina</c:v>
                </c:pt>
                <c:pt idx="2">
                  <c:v>DA Warner</c:v>
                </c:pt>
                <c:pt idx="3">
                  <c:v>RG Sharma</c:v>
                </c:pt>
                <c:pt idx="4">
                  <c:v>S Dhawan</c:v>
                </c:pt>
                <c:pt idx="5">
                  <c:v>AB de Villiers</c:v>
                </c:pt>
                <c:pt idx="6">
                  <c:v>CH Gayle</c:v>
                </c:pt>
                <c:pt idx="7">
                  <c:v>MS Dhoni</c:v>
                </c:pt>
                <c:pt idx="8">
                  <c:v>RV Uthappa</c:v>
                </c:pt>
                <c:pt idx="9">
                  <c:v>G Gambhir</c:v>
                </c:pt>
              </c:strCache>
            </c:strRef>
          </c:cat>
          <c:val>
            <c:numRef>
              <c:f>'data-1710247026124'!$C$2:$C$11</c:f>
              <c:numCache>
                <c:formatCode>General</c:formatCode>
                <c:ptCount val="10"/>
                <c:pt idx="0">
                  <c:v>2939</c:v>
                </c:pt>
                <c:pt idx="1">
                  <c:v>2684</c:v>
                </c:pt>
                <c:pt idx="2">
                  <c:v>2627</c:v>
                </c:pt>
                <c:pt idx="3">
                  <c:v>2615</c:v>
                </c:pt>
                <c:pt idx="4">
                  <c:v>2598</c:v>
                </c:pt>
                <c:pt idx="5">
                  <c:v>2424</c:v>
                </c:pt>
                <c:pt idx="6">
                  <c:v>2386</c:v>
                </c:pt>
                <c:pt idx="7">
                  <c:v>2316</c:v>
                </c:pt>
                <c:pt idx="8">
                  <c:v>2303</c:v>
                </c:pt>
                <c:pt idx="9">
                  <c:v>2108</c:v>
                </c:pt>
              </c:numCache>
            </c:numRef>
          </c:val>
          <c:extLst>
            <c:ext xmlns:c16="http://schemas.microsoft.com/office/drawing/2014/chart" uri="{C3380CC4-5D6E-409C-BE32-E72D297353CC}">
              <c16:uniqueId val="{00000001-7D3E-47D3-A122-3DC0C083A0D9}"/>
            </c:ext>
          </c:extLst>
        </c:ser>
        <c:dLbls>
          <c:showLegendKey val="0"/>
          <c:showVal val="0"/>
          <c:showCatName val="0"/>
          <c:showSerName val="0"/>
          <c:showPercent val="0"/>
          <c:showBubbleSize val="0"/>
        </c:dLbls>
        <c:gapWidth val="219"/>
        <c:overlap val="-27"/>
        <c:axId val="330988880"/>
        <c:axId val="330990992"/>
      </c:barChart>
      <c:catAx>
        <c:axId val="330988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990992"/>
        <c:crosses val="autoZero"/>
        <c:auto val="1"/>
        <c:lblAlgn val="ctr"/>
        <c:lblOffset val="100"/>
        <c:noMultiLvlLbl val="0"/>
      </c:catAx>
      <c:valAx>
        <c:axId val="330990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988880"/>
        <c:crosses val="autoZero"/>
        <c:crossBetween val="between"/>
      </c:valAx>
      <c:spPr>
        <a:noFill/>
        <a:ln>
          <a:noFill/>
        </a:ln>
        <a:effectLst/>
      </c:spPr>
    </c:plotArea>
    <c:legend>
      <c:legendPos val="b"/>
      <c:legendEntry>
        <c:idx val="0"/>
        <c:delete val="1"/>
      </c:legendEntry>
      <c:layout>
        <c:manualLayout>
          <c:xMode val="edge"/>
          <c:yMode val="edge"/>
          <c:x val="0.30271248694509312"/>
          <c:y val="0.93026274347285554"/>
          <c:w val="0.11596590664616997"/>
          <c:h val="5.92109407376709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Boundry</a:t>
            </a:r>
            <a:r>
              <a:rPr lang="en-US" baseline="0"/>
              <a:t> Runs</a:t>
            </a:r>
            <a:endParaRPr lang="en-US"/>
          </a:p>
        </c:rich>
      </c:tx>
      <c:layout>
        <c:manualLayout>
          <c:xMode val="edge"/>
          <c:yMode val="edge"/>
          <c:x val="0.43081475136992303"/>
          <c:y val="2.10084033613445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'boundry run'!$B$1</c:f>
              <c:strCache>
                <c:ptCount val="1"/>
                <c:pt idx="0">
                  <c:v>total_run</c:v>
                </c:pt>
              </c:strCache>
            </c:strRef>
          </c:tx>
          <c:spPr>
            <a:solidFill>
              <a:schemeClr val="accent1"/>
            </a:solidFill>
            <a:ln>
              <a:noFill/>
            </a:ln>
            <a:effectLst/>
          </c:spPr>
          <c:invertIfNegative val="0"/>
          <c:cat>
            <c:strRef>
              <c:f>'boundry run'!$A$2:$A$12</c:f>
              <c:strCache>
                <c:ptCount val="10"/>
                <c:pt idx="0">
                  <c:v>CH Gayle</c:v>
                </c:pt>
                <c:pt idx="1">
                  <c:v>V Kohli</c:v>
                </c:pt>
                <c:pt idx="2">
                  <c:v>DA Warner</c:v>
                </c:pt>
                <c:pt idx="3">
                  <c:v>S Dhawan</c:v>
                </c:pt>
                <c:pt idx="4">
                  <c:v>SK Raina</c:v>
                </c:pt>
                <c:pt idx="5">
                  <c:v>RG Sharma</c:v>
                </c:pt>
                <c:pt idx="6">
                  <c:v>AB de Villiers</c:v>
                </c:pt>
                <c:pt idx="7">
                  <c:v>RV Uthappa</c:v>
                </c:pt>
                <c:pt idx="8">
                  <c:v>SR Watson</c:v>
                </c:pt>
                <c:pt idx="9">
                  <c:v>G Gambhir</c:v>
                </c:pt>
              </c:strCache>
            </c:strRef>
          </c:cat>
          <c:val>
            <c:numRef>
              <c:f>'boundry run'!$B$2:$B$12</c:f>
              <c:numCache>
                <c:formatCode>General</c:formatCode>
                <c:ptCount val="11"/>
                <c:pt idx="0">
                  <c:v>4772</c:v>
                </c:pt>
                <c:pt idx="1">
                  <c:v>5878</c:v>
                </c:pt>
                <c:pt idx="2">
                  <c:v>5254</c:v>
                </c:pt>
                <c:pt idx="3">
                  <c:v>5197</c:v>
                </c:pt>
                <c:pt idx="4">
                  <c:v>5368</c:v>
                </c:pt>
                <c:pt idx="5">
                  <c:v>5230</c:v>
                </c:pt>
                <c:pt idx="6">
                  <c:v>4849</c:v>
                </c:pt>
                <c:pt idx="7">
                  <c:v>4607</c:v>
                </c:pt>
                <c:pt idx="8">
                  <c:v>3874</c:v>
                </c:pt>
                <c:pt idx="9">
                  <c:v>4217</c:v>
                </c:pt>
              </c:numCache>
            </c:numRef>
          </c:val>
          <c:extLst>
            <c:ext xmlns:c16="http://schemas.microsoft.com/office/drawing/2014/chart" uri="{C3380CC4-5D6E-409C-BE32-E72D297353CC}">
              <c16:uniqueId val="{00000000-6385-4BE2-BE63-5D7329B330B2}"/>
            </c:ext>
          </c:extLst>
        </c:ser>
        <c:ser>
          <c:idx val="1"/>
          <c:order val="1"/>
          <c:tx>
            <c:strRef>
              <c:f>'boundry run'!$C$1</c:f>
              <c:strCache>
                <c:ptCount val="1"/>
                <c:pt idx="0">
                  <c:v>match_played</c:v>
                </c:pt>
              </c:strCache>
            </c:strRef>
          </c:tx>
          <c:spPr>
            <a:solidFill>
              <a:schemeClr val="accent2"/>
            </a:solidFill>
            <a:ln>
              <a:noFill/>
            </a:ln>
            <a:effectLst/>
          </c:spPr>
          <c:invertIfNegative val="0"/>
          <c:cat>
            <c:strRef>
              <c:f>'boundry run'!$A$2:$A$12</c:f>
              <c:strCache>
                <c:ptCount val="10"/>
                <c:pt idx="0">
                  <c:v>CH Gayle</c:v>
                </c:pt>
                <c:pt idx="1">
                  <c:v>V Kohli</c:v>
                </c:pt>
                <c:pt idx="2">
                  <c:v>DA Warner</c:v>
                </c:pt>
                <c:pt idx="3">
                  <c:v>S Dhawan</c:v>
                </c:pt>
                <c:pt idx="4">
                  <c:v>SK Raina</c:v>
                </c:pt>
                <c:pt idx="5">
                  <c:v>RG Sharma</c:v>
                </c:pt>
                <c:pt idx="6">
                  <c:v>AB de Villiers</c:v>
                </c:pt>
                <c:pt idx="7">
                  <c:v>RV Uthappa</c:v>
                </c:pt>
                <c:pt idx="8">
                  <c:v>SR Watson</c:v>
                </c:pt>
                <c:pt idx="9">
                  <c:v>G Gambhir</c:v>
                </c:pt>
              </c:strCache>
            </c:strRef>
          </c:cat>
          <c:val>
            <c:numRef>
              <c:f>'boundry run'!$C$2:$C$12</c:f>
              <c:numCache>
                <c:formatCode>General</c:formatCode>
                <c:ptCount val="11"/>
                <c:pt idx="0">
                  <c:v>2</c:v>
                </c:pt>
                <c:pt idx="1">
                  <c:v>2</c:v>
                </c:pt>
                <c:pt idx="2">
                  <c:v>2</c:v>
                </c:pt>
                <c:pt idx="3">
                  <c:v>2</c:v>
                </c:pt>
                <c:pt idx="4">
                  <c:v>2</c:v>
                </c:pt>
                <c:pt idx="5">
                  <c:v>2</c:v>
                </c:pt>
                <c:pt idx="6">
                  <c:v>2</c:v>
                </c:pt>
                <c:pt idx="7">
                  <c:v>2</c:v>
                </c:pt>
                <c:pt idx="8">
                  <c:v>2</c:v>
                </c:pt>
                <c:pt idx="9">
                  <c:v>2</c:v>
                </c:pt>
              </c:numCache>
            </c:numRef>
          </c:val>
          <c:extLst>
            <c:ext xmlns:c16="http://schemas.microsoft.com/office/drawing/2014/chart" uri="{C3380CC4-5D6E-409C-BE32-E72D297353CC}">
              <c16:uniqueId val="{00000001-6385-4BE2-BE63-5D7329B330B2}"/>
            </c:ext>
          </c:extLst>
        </c:ser>
        <c:ser>
          <c:idx val="2"/>
          <c:order val="2"/>
          <c:tx>
            <c:strRef>
              <c:f>'boundry run'!$D$1</c:f>
              <c:strCache>
                <c:ptCount val="1"/>
                <c:pt idx="0">
                  <c:v>boundry_runs</c:v>
                </c:pt>
              </c:strCache>
            </c:strRef>
          </c:tx>
          <c:spPr>
            <a:solidFill>
              <a:schemeClr val="accent3"/>
            </a:solidFill>
            <a:ln>
              <a:noFill/>
            </a:ln>
            <a:effectLst/>
          </c:spPr>
          <c:invertIfNegative val="0"/>
          <c:cat>
            <c:strRef>
              <c:f>'boundry run'!$A$2:$A$12</c:f>
              <c:strCache>
                <c:ptCount val="10"/>
                <c:pt idx="0">
                  <c:v>CH Gayle</c:v>
                </c:pt>
                <c:pt idx="1">
                  <c:v>V Kohli</c:v>
                </c:pt>
                <c:pt idx="2">
                  <c:v>DA Warner</c:v>
                </c:pt>
                <c:pt idx="3">
                  <c:v>S Dhawan</c:v>
                </c:pt>
                <c:pt idx="4">
                  <c:v>SK Raina</c:v>
                </c:pt>
                <c:pt idx="5">
                  <c:v>RG Sharma</c:v>
                </c:pt>
                <c:pt idx="6">
                  <c:v>AB de Villiers</c:v>
                </c:pt>
                <c:pt idx="7">
                  <c:v>RV Uthappa</c:v>
                </c:pt>
                <c:pt idx="8">
                  <c:v>SR Watson</c:v>
                </c:pt>
                <c:pt idx="9">
                  <c:v>G Gambhir</c:v>
                </c:pt>
              </c:strCache>
            </c:strRef>
          </c:cat>
          <c:val>
            <c:numRef>
              <c:f>'boundry run'!$D$2:$D$12</c:f>
              <c:numCache>
                <c:formatCode>General</c:formatCode>
                <c:ptCount val="11"/>
                <c:pt idx="0">
                  <c:v>733</c:v>
                </c:pt>
                <c:pt idx="1">
                  <c:v>706</c:v>
                </c:pt>
                <c:pt idx="2">
                  <c:v>705</c:v>
                </c:pt>
                <c:pt idx="3">
                  <c:v>700</c:v>
                </c:pt>
                <c:pt idx="4">
                  <c:v>687</c:v>
                </c:pt>
                <c:pt idx="5">
                  <c:v>672</c:v>
                </c:pt>
                <c:pt idx="6">
                  <c:v>625</c:v>
                </c:pt>
                <c:pt idx="7">
                  <c:v>617</c:v>
                </c:pt>
                <c:pt idx="8">
                  <c:v>566</c:v>
                </c:pt>
                <c:pt idx="9">
                  <c:v>551</c:v>
                </c:pt>
              </c:numCache>
            </c:numRef>
          </c:val>
          <c:extLst>
            <c:ext xmlns:c16="http://schemas.microsoft.com/office/drawing/2014/chart" uri="{C3380CC4-5D6E-409C-BE32-E72D297353CC}">
              <c16:uniqueId val="{00000002-6385-4BE2-BE63-5D7329B330B2}"/>
            </c:ext>
          </c:extLst>
        </c:ser>
        <c:dLbls>
          <c:showLegendKey val="0"/>
          <c:showVal val="0"/>
          <c:showCatName val="0"/>
          <c:showSerName val="0"/>
          <c:showPercent val="0"/>
          <c:showBubbleSize val="0"/>
        </c:dLbls>
        <c:gapWidth val="219"/>
        <c:overlap val="-27"/>
        <c:axId val="586722896"/>
        <c:axId val="586721840"/>
        <c:extLst>
          <c:ext xmlns:c15="http://schemas.microsoft.com/office/drawing/2012/chart" uri="{02D57815-91ED-43cb-92C2-25804820EDAC}">
            <c15:filteredBarSeries>
              <c15:ser>
                <c:idx val="3"/>
                <c:order val="3"/>
                <c:tx>
                  <c:strRef>
                    <c:extLst>
                      <c:ext uri="{02D57815-91ED-43cb-92C2-25804820EDAC}">
                        <c15:formulaRef>
                          <c15:sqref>'boundry run'!$E$1</c15:sqref>
                        </c15:formulaRef>
                      </c:ext>
                    </c:extLst>
                    <c:strCache>
                      <c:ptCount val="1"/>
                    </c:strCache>
                  </c:strRef>
                </c:tx>
                <c:spPr>
                  <a:solidFill>
                    <a:schemeClr val="accent4"/>
                  </a:solidFill>
                  <a:ln>
                    <a:noFill/>
                  </a:ln>
                  <a:effectLst/>
                </c:spPr>
                <c:invertIfNegative val="0"/>
                <c:cat>
                  <c:strRef>
                    <c:extLst>
                      <c:ext uri="{02D57815-91ED-43cb-92C2-25804820EDAC}">
                        <c15:formulaRef>
                          <c15:sqref>'boundry run'!$A$2:$A$12</c15:sqref>
                        </c15:formulaRef>
                      </c:ext>
                    </c:extLst>
                    <c:strCache>
                      <c:ptCount val="10"/>
                      <c:pt idx="0">
                        <c:v>CH Gayle</c:v>
                      </c:pt>
                      <c:pt idx="1">
                        <c:v>V Kohli</c:v>
                      </c:pt>
                      <c:pt idx="2">
                        <c:v>DA Warner</c:v>
                      </c:pt>
                      <c:pt idx="3">
                        <c:v>S Dhawan</c:v>
                      </c:pt>
                      <c:pt idx="4">
                        <c:v>SK Raina</c:v>
                      </c:pt>
                      <c:pt idx="5">
                        <c:v>RG Sharma</c:v>
                      </c:pt>
                      <c:pt idx="6">
                        <c:v>AB de Villiers</c:v>
                      </c:pt>
                      <c:pt idx="7">
                        <c:v>RV Uthappa</c:v>
                      </c:pt>
                      <c:pt idx="8">
                        <c:v>SR Watson</c:v>
                      </c:pt>
                      <c:pt idx="9">
                        <c:v>G Gambhir</c:v>
                      </c:pt>
                    </c:strCache>
                  </c:strRef>
                </c:cat>
                <c:val>
                  <c:numRef>
                    <c:extLst>
                      <c:ext uri="{02D57815-91ED-43cb-92C2-25804820EDAC}">
                        <c15:formulaRef>
                          <c15:sqref>'boundry run'!$E$2:$E$12</c15:sqref>
                        </c15:formulaRef>
                      </c:ext>
                    </c:extLst>
                    <c:numCache>
                      <c:formatCode>General</c:formatCode>
                      <c:ptCount val="11"/>
                    </c:numCache>
                  </c:numRef>
                </c:val>
                <c:extLst>
                  <c:ext xmlns:c16="http://schemas.microsoft.com/office/drawing/2014/chart" uri="{C3380CC4-5D6E-409C-BE32-E72D297353CC}">
                    <c16:uniqueId val="{00000003-6385-4BE2-BE63-5D7329B330B2}"/>
                  </c:ext>
                </c:extLst>
              </c15:ser>
            </c15:filteredBarSeries>
          </c:ext>
        </c:extLst>
      </c:barChart>
      <c:catAx>
        <c:axId val="586722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6721840"/>
        <c:crosses val="autoZero"/>
        <c:auto val="1"/>
        <c:lblAlgn val="ctr"/>
        <c:lblOffset val="100"/>
        <c:noMultiLvlLbl val="0"/>
      </c:catAx>
      <c:valAx>
        <c:axId val="586721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6722896"/>
        <c:crosses val="autoZero"/>
        <c:crossBetween val="between"/>
      </c:valAx>
      <c:spPr>
        <a:no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[data-1710249381691.csv]Sheet1!PivotTable11</c:name>
    <c:fmtId val="6"/>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Sheet1!$B$3</c:f>
              <c:strCache>
                <c:ptCount val="1"/>
                <c:pt idx="0">
                  <c:v>Sum of batsman_strike_rate</c:v>
                </c:pt>
              </c:strCache>
            </c:strRef>
          </c:tx>
          <c:spPr>
            <a:ln w="28575" cap="rnd">
              <a:solidFill>
                <a:schemeClr val="accent1"/>
              </a:solidFill>
              <a:round/>
            </a:ln>
            <a:effectLst/>
          </c:spPr>
          <c:marker>
            <c:symbol val="none"/>
          </c:marker>
          <c:cat>
            <c:strRef>
              <c:f>Sheet1!$A$4:$A$14</c:f>
              <c:strCache>
                <c:ptCount val="10"/>
                <c:pt idx="0">
                  <c:v>AD Mathews</c:v>
                </c:pt>
                <c:pt idx="1">
                  <c:v>AD Russell</c:v>
                </c:pt>
                <c:pt idx="2">
                  <c:v>CH Gayle</c:v>
                </c:pt>
                <c:pt idx="3">
                  <c:v>GJ Maxwell</c:v>
                </c:pt>
                <c:pt idx="4">
                  <c:v>Harbhajan Singh</c:v>
                </c:pt>
                <c:pt idx="5">
                  <c:v>JP Duminy</c:v>
                </c:pt>
                <c:pt idx="6">
                  <c:v>KH Pandya</c:v>
                </c:pt>
                <c:pt idx="7">
                  <c:v>SK Raina</c:v>
                </c:pt>
                <c:pt idx="8">
                  <c:v>SP Narine</c:v>
                </c:pt>
                <c:pt idx="9">
                  <c:v>YK Pathan</c:v>
                </c:pt>
              </c:strCache>
            </c:strRef>
          </c:cat>
          <c:val>
            <c:numRef>
              <c:f>Sheet1!$B$4:$B$14</c:f>
              <c:numCache>
                <c:formatCode>General</c:formatCode>
                <c:ptCount val="10"/>
                <c:pt idx="0">
                  <c:v>33</c:v>
                </c:pt>
                <c:pt idx="1">
                  <c:v>44</c:v>
                </c:pt>
                <c:pt idx="2">
                  <c:v>39</c:v>
                </c:pt>
                <c:pt idx="3">
                  <c:v>40</c:v>
                </c:pt>
                <c:pt idx="4">
                  <c:v>34</c:v>
                </c:pt>
                <c:pt idx="5">
                  <c:v>33</c:v>
                </c:pt>
                <c:pt idx="6">
                  <c:v>36</c:v>
                </c:pt>
                <c:pt idx="7">
                  <c:v>36</c:v>
                </c:pt>
                <c:pt idx="8">
                  <c:v>43</c:v>
                </c:pt>
                <c:pt idx="9">
                  <c:v>37</c:v>
                </c:pt>
              </c:numCache>
            </c:numRef>
          </c:val>
          <c:smooth val="0"/>
          <c:extLst>
            <c:ext xmlns:c16="http://schemas.microsoft.com/office/drawing/2014/chart" uri="{C3380CC4-5D6E-409C-BE32-E72D297353CC}">
              <c16:uniqueId val="{00000000-6336-465A-B047-94EEAB246662}"/>
            </c:ext>
          </c:extLst>
        </c:ser>
        <c:ser>
          <c:idx val="1"/>
          <c:order val="1"/>
          <c:tx>
            <c:strRef>
              <c:f>Sheet1!$C$3</c:f>
              <c:strCache>
                <c:ptCount val="1"/>
                <c:pt idx="0">
                  <c:v>Sum of bowler_strike_rate</c:v>
                </c:pt>
              </c:strCache>
            </c:strRef>
          </c:tx>
          <c:spPr>
            <a:ln w="28575" cap="rnd">
              <a:solidFill>
                <a:schemeClr val="accent2"/>
              </a:solidFill>
              <a:round/>
            </a:ln>
            <a:effectLst/>
          </c:spPr>
          <c:marker>
            <c:symbol val="none"/>
          </c:marker>
          <c:cat>
            <c:strRef>
              <c:f>Sheet1!$A$4:$A$14</c:f>
              <c:strCache>
                <c:ptCount val="10"/>
                <c:pt idx="0">
                  <c:v>AD Mathews</c:v>
                </c:pt>
                <c:pt idx="1">
                  <c:v>AD Russell</c:v>
                </c:pt>
                <c:pt idx="2">
                  <c:v>CH Gayle</c:v>
                </c:pt>
                <c:pt idx="3">
                  <c:v>GJ Maxwell</c:v>
                </c:pt>
                <c:pt idx="4">
                  <c:v>Harbhajan Singh</c:v>
                </c:pt>
                <c:pt idx="5">
                  <c:v>JP Duminy</c:v>
                </c:pt>
                <c:pt idx="6">
                  <c:v>KH Pandya</c:v>
                </c:pt>
                <c:pt idx="7">
                  <c:v>SK Raina</c:v>
                </c:pt>
                <c:pt idx="8">
                  <c:v>SP Narine</c:v>
                </c:pt>
                <c:pt idx="9">
                  <c:v>YK Pathan</c:v>
                </c:pt>
              </c:strCache>
            </c:strRef>
          </c:cat>
          <c:val>
            <c:numRef>
              <c:f>Sheet1!$C$4:$C$14</c:f>
              <c:numCache>
                <c:formatCode>General</c:formatCode>
                <c:ptCount val="10"/>
                <c:pt idx="0">
                  <c:v>35.086956521739097</c:v>
                </c:pt>
                <c:pt idx="1">
                  <c:v>24.204081632653001</c:v>
                </c:pt>
                <c:pt idx="2">
                  <c:v>30.736842105263101</c:v>
                </c:pt>
                <c:pt idx="3">
                  <c:v>31</c:v>
                </c:pt>
                <c:pt idx="4">
                  <c:v>34.1683168316831</c:v>
                </c:pt>
                <c:pt idx="5">
                  <c:v>38.9444444444444</c:v>
                </c:pt>
                <c:pt idx="6">
                  <c:v>33.7631578947368</c:v>
                </c:pt>
                <c:pt idx="7">
                  <c:v>34.4444444444444</c:v>
                </c:pt>
                <c:pt idx="8">
                  <c:v>31.032967032967001</c:v>
                </c:pt>
                <c:pt idx="9">
                  <c:v>32</c:v>
                </c:pt>
              </c:numCache>
            </c:numRef>
          </c:val>
          <c:smooth val="0"/>
          <c:extLst>
            <c:ext xmlns:c16="http://schemas.microsoft.com/office/drawing/2014/chart" uri="{C3380CC4-5D6E-409C-BE32-E72D297353CC}">
              <c16:uniqueId val="{00000001-6336-465A-B047-94EEAB246662}"/>
            </c:ext>
          </c:extLst>
        </c:ser>
        <c:dLbls>
          <c:showLegendKey val="0"/>
          <c:showVal val="0"/>
          <c:showCatName val="0"/>
          <c:showSerName val="0"/>
          <c:showPercent val="0"/>
          <c:showBubbleSize val="0"/>
        </c:dLbls>
        <c:smooth val="0"/>
        <c:axId val="585877264"/>
        <c:axId val="585874096"/>
      </c:lineChart>
      <c:catAx>
        <c:axId val="58587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874096"/>
        <c:crosses val="autoZero"/>
        <c:auto val="1"/>
        <c:lblAlgn val="ctr"/>
        <c:lblOffset val="100"/>
        <c:noMultiLvlLbl val="0"/>
      </c:catAx>
      <c:valAx>
        <c:axId val="585874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8772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'data-1710252485538'!$B$1</c:f>
              <c:strCache>
                <c:ptCount val="1"/>
                <c:pt idx="0">
                  <c:v>total_dismissals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'data-1710252485538'!$A$2:$A$10</c:f>
              <c:strCache>
                <c:ptCount val="9"/>
                <c:pt idx="0">
                  <c:v>bowled</c:v>
                </c:pt>
                <c:pt idx="1">
                  <c:v>caught</c:v>
                </c:pt>
                <c:pt idx="2">
                  <c:v>caught and bowled</c:v>
                </c:pt>
                <c:pt idx="3">
                  <c:v>hit wicket</c:v>
                </c:pt>
                <c:pt idx="4">
                  <c:v>lbw</c:v>
                </c:pt>
                <c:pt idx="5">
                  <c:v>obstructing the field</c:v>
                </c:pt>
                <c:pt idx="6">
                  <c:v>retired hurt</c:v>
                </c:pt>
                <c:pt idx="7">
                  <c:v>run out</c:v>
                </c:pt>
                <c:pt idx="8">
                  <c:v>stumped</c:v>
                </c:pt>
              </c:strCache>
            </c:strRef>
          </c:cat>
          <c:val>
            <c:numRef>
              <c:f>'data-1710252485538'!$B$2:$B$10</c:f>
              <c:numCache>
                <c:formatCode>General</c:formatCode>
                <c:ptCount val="9"/>
                <c:pt idx="0">
                  <c:v>1700</c:v>
                </c:pt>
                <c:pt idx="1">
                  <c:v>5743</c:v>
                </c:pt>
                <c:pt idx="2">
                  <c:v>269</c:v>
                </c:pt>
                <c:pt idx="3">
                  <c:v>12</c:v>
                </c:pt>
                <c:pt idx="4">
                  <c:v>571</c:v>
                </c:pt>
                <c:pt idx="5">
                  <c:v>2</c:v>
                </c:pt>
                <c:pt idx="6">
                  <c:v>11</c:v>
                </c:pt>
                <c:pt idx="7">
                  <c:v>893</c:v>
                </c:pt>
                <c:pt idx="8">
                  <c:v>294</c:v>
                </c:pt>
              </c:numCache>
            </c:numRef>
          </c:val>
          <c:extLst>
            <c:ext xmlns:c16="http://schemas.microsoft.com/office/drawing/2014/chart" uri="{C3380CC4-5D6E-409C-BE32-E72D297353CC}">
              <c16:uniqueId val="{00000000-36D0-4769-95E7-14FA97746660}"/>
            </c:ext>
          </c:extLst>
        </c:ser>
        <c:dLbls>
          <c:dLblPos val="outEnd"/>
          <c:showLegendKey val="0"/>
          <c:showVal val="1"/>
          <c:showCatName val="0"/>
          <c:showSerName val="0"/>
          <c:showPercent val="0"/>
          <c:showBubbleSize val="0"/>
        </c:dLbls>
        <c:gapWidth val="444"/>
        <c:overlap val="-90"/>
        <c:axId val="543757584"/>
        <c:axId val="543754768"/>
      </c:barChart>
      <c:catAx>
        <c:axId val="54375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543754768"/>
        <c:crosses val="autoZero"/>
        <c:auto val="1"/>
        <c:lblAlgn val="ctr"/>
        <c:lblOffset val="100"/>
        <c:noMultiLvlLbl val="0"/>
      </c:catAx>
      <c:valAx>
        <c:axId val="543754768"/>
        <c:scaling>
          <c:orientation val="minMax"/>
        </c:scaling>
        <c:delete val="1"/>
        <c:axPos val="l"/>
        <c:numFmt formatCode="General" sourceLinked="1"/>
        <c:majorTickMark val="none"/>
        <c:minorTickMark val="none"/>
        <c:tickLblPos val="nextTo"/>
        <c:crossAx val="543757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3/12/2024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3/12/2024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3/12/2024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3/12/2024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7DD2C-1F7A-87DF-5227-1398C535D11E}"/>
              </a:ext>
            </a:extLst>
          </p:cNvPr>
          <p:cNvSpPr>
            <a:spLocks noGrp="1"/>
          </p:cNvSpPr>
          <p:nvPr>
            <p:ph type="ctrTitle"/>
          </p:nvPr>
        </p:nvSpPr>
        <p:spPr/>
        <p:txBody>
          <a:bodyPr/>
          <a:lstStyle/>
          <a:p>
            <a:r>
              <a:rPr lang="en-US" dirty="0"/>
              <a:t> PROJECT - </a:t>
            </a:r>
            <a:r>
              <a:rPr lang="en-US" i="0" dirty="0">
                <a:solidFill>
                  <a:srgbClr val="484848"/>
                </a:solidFill>
                <a:effectLst/>
              </a:rPr>
              <a:t>IPL AUCTION</a:t>
            </a:r>
            <a:endParaRPr lang="en-US" dirty="0"/>
          </a:p>
        </p:txBody>
      </p:sp>
    </p:spTree>
    <p:extLst>
      <p:ext uri="{BB962C8B-B14F-4D97-AF65-F5344CB8AC3E}">
        <p14:creationId xmlns:p14="http://schemas.microsoft.com/office/powerpoint/2010/main" val="41475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538E-35BE-E3AD-2CC7-CA2C6909134A}"/>
              </a:ext>
            </a:extLst>
          </p:cNvPr>
          <p:cNvSpPr>
            <a:spLocks noGrp="1"/>
          </p:cNvSpPr>
          <p:nvPr>
            <p:ph type="title"/>
          </p:nvPr>
        </p:nvSpPr>
        <p:spPr>
          <a:xfrm>
            <a:off x="388620" y="259080"/>
            <a:ext cx="11414760" cy="1927861"/>
          </a:xfrm>
        </p:spPr>
        <p:txBody>
          <a:bodyPr>
            <a:normAutofit fontScale="90000"/>
          </a:bodyPr>
          <a:lstStyle/>
          <a:p>
            <a:pPr algn="l"/>
            <a:r>
              <a:rPr lang="en-US" sz="1800" i="0" dirty="0">
                <a:solidFill>
                  <a:srgbClr val="484848"/>
                </a:solidFill>
                <a:effectLst/>
                <a:latin typeface="Inter var experimental"/>
              </a:rPr>
              <a:t>Bidding on Bowlers: </a:t>
            </a:r>
            <a:r>
              <a:rPr lang="en-US" sz="1800" b="0" i="0" dirty="0">
                <a:solidFill>
                  <a:srgbClr val="484848"/>
                </a:solidFill>
                <a:effectLst/>
                <a:latin typeface="Inter var experimental"/>
              </a:rPr>
              <a:t>wicket taking bowlers</a:t>
            </a:r>
            <a:br>
              <a:rPr lang="en-US" sz="1800" i="0" dirty="0">
                <a:solidFill>
                  <a:srgbClr val="484848"/>
                </a:solidFill>
                <a:effectLst/>
                <a:latin typeface="Inter var experimental"/>
              </a:rPr>
            </a:br>
            <a:br>
              <a:rPr lang="en-US" sz="1800" i="0" dirty="0">
                <a:solidFill>
                  <a:srgbClr val="484848"/>
                </a:solidFill>
                <a:effectLst/>
                <a:latin typeface="Inter var experimental"/>
              </a:rPr>
            </a:br>
            <a:r>
              <a:rPr lang="en-US" sz="1800" i="0" dirty="0">
                <a:solidFill>
                  <a:srgbClr val="484848"/>
                </a:solidFill>
                <a:effectLst/>
                <a:latin typeface="Inter var experimental"/>
              </a:rPr>
              <a:t>Now you need to get 2-3 bowlers with the best strike rate and who have bowled at least 500 balls in IPL so far . To do that you have to make a list of 10 players you want to bid in the auction so that when you try to grab them in auction you should not pay the amount greater than you have in the purse for a particular player.</a:t>
            </a:r>
            <a:br>
              <a:rPr lang="en-US" sz="1800" i="0" dirty="0">
                <a:solidFill>
                  <a:srgbClr val="484848"/>
                </a:solidFill>
                <a:effectLst/>
                <a:latin typeface="Inter var experimental"/>
              </a:rPr>
            </a:br>
            <a:br>
              <a:rPr lang="en-US" sz="2000" dirty="0"/>
            </a:br>
            <a:endParaRPr lang="en-US" sz="2000" dirty="0"/>
          </a:p>
        </p:txBody>
      </p:sp>
      <p:pic>
        <p:nvPicPr>
          <p:cNvPr id="5" name="Content Placeholder 4">
            <a:extLst>
              <a:ext uri="{FF2B5EF4-FFF2-40B4-BE49-F238E27FC236}">
                <a16:creationId xmlns:a16="http://schemas.microsoft.com/office/drawing/2014/main" id="{AD679557-6D32-E87F-C55C-3CF3B6E3F277}"/>
              </a:ext>
            </a:extLst>
          </p:cNvPr>
          <p:cNvPicPr>
            <a:picLocks noGrp="1" noChangeAspect="1"/>
          </p:cNvPicPr>
          <p:nvPr>
            <p:ph idx="1"/>
          </p:nvPr>
        </p:nvPicPr>
        <p:blipFill>
          <a:blip r:embed="rId2"/>
          <a:stretch>
            <a:fillRect/>
          </a:stretch>
        </p:blipFill>
        <p:spPr>
          <a:xfrm>
            <a:off x="0" y="2186940"/>
            <a:ext cx="8304105" cy="4671059"/>
          </a:xfrm>
        </p:spPr>
      </p:pic>
      <p:sp>
        <p:nvSpPr>
          <p:cNvPr id="7" name="TextBox 6">
            <a:extLst>
              <a:ext uri="{FF2B5EF4-FFF2-40B4-BE49-F238E27FC236}">
                <a16:creationId xmlns:a16="http://schemas.microsoft.com/office/drawing/2014/main" id="{3F07E08F-D2FF-472E-23FA-9A0BCEB09236}"/>
              </a:ext>
            </a:extLst>
          </p:cNvPr>
          <p:cNvSpPr txBox="1"/>
          <p:nvPr/>
        </p:nvSpPr>
        <p:spPr>
          <a:xfrm>
            <a:off x="8785860" y="2484120"/>
            <a:ext cx="3185160" cy="2246769"/>
          </a:xfrm>
          <a:prstGeom prst="rect">
            <a:avLst/>
          </a:prstGeom>
          <a:noFill/>
        </p:spPr>
        <p:txBody>
          <a:bodyPr wrap="square" rtlCol="0">
            <a:spAutoFit/>
          </a:bodyPr>
          <a:lstStyle/>
          <a:p>
            <a:r>
              <a:rPr lang="en-US" sz="1400" dirty="0"/>
              <a:t>According to the question</a:t>
            </a:r>
          </a:p>
          <a:p>
            <a:endParaRPr lang="en-US" sz="1400" dirty="0"/>
          </a:p>
          <a:p>
            <a:pPr marL="285750" indent="-285750">
              <a:buFont typeface="Arial" panose="020B0604020202020204" pitchFamily="34" charset="0"/>
              <a:buChar char="•"/>
            </a:pPr>
            <a:r>
              <a:rPr lang="en-US" sz="1400" dirty="0"/>
              <a:t>2-3 bowlers with best S.R are</a:t>
            </a:r>
          </a:p>
          <a:p>
            <a:r>
              <a:rPr lang="en-US" sz="1400" dirty="0"/>
              <a:t>      DE Bollinger</a:t>
            </a:r>
          </a:p>
          <a:p>
            <a:r>
              <a:rPr lang="en-US" sz="1400" dirty="0"/>
              <a:t>      K </a:t>
            </a:r>
            <a:r>
              <a:rPr lang="en-US" sz="1400" dirty="0" err="1"/>
              <a:t>Rabada</a:t>
            </a:r>
            <a:endParaRPr lang="en-US" sz="1400" dirty="0"/>
          </a:p>
          <a:p>
            <a:r>
              <a:rPr lang="en-US" sz="1400" dirty="0"/>
              <a:t>      MA Starc</a:t>
            </a:r>
          </a:p>
          <a:p>
            <a:endParaRPr lang="en-US" sz="1400" dirty="0"/>
          </a:p>
          <a:p>
            <a:pPr marL="285750" indent="-285750">
              <a:buFont typeface="Arial" panose="020B0604020202020204" pitchFamily="34" charset="0"/>
              <a:buChar char="•"/>
            </a:pPr>
            <a:r>
              <a:rPr lang="en-US" sz="1400" dirty="0"/>
              <a:t>List of 10 bowlers how have bowled </a:t>
            </a:r>
            <a:r>
              <a:rPr lang="en-US" sz="1400" dirty="0" err="1"/>
              <a:t>atleast</a:t>
            </a:r>
            <a:r>
              <a:rPr lang="en-US" sz="1400" dirty="0"/>
              <a:t> 500 balls is shown in the image.</a:t>
            </a:r>
          </a:p>
        </p:txBody>
      </p:sp>
    </p:spTree>
    <p:extLst>
      <p:ext uri="{BB962C8B-B14F-4D97-AF65-F5344CB8AC3E}">
        <p14:creationId xmlns:p14="http://schemas.microsoft.com/office/powerpoint/2010/main" val="319476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6BEA-40B1-E7C7-1868-0AE68FAD8FEB}"/>
              </a:ext>
            </a:extLst>
          </p:cNvPr>
          <p:cNvSpPr>
            <a:spLocks noGrp="1"/>
          </p:cNvSpPr>
          <p:nvPr>
            <p:ph type="title"/>
          </p:nvPr>
        </p:nvSpPr>
        <p:spPr/>
        <p:txBody>
          <a:bodyPr/>
          <a:lstStyle/>
          <a:p>
            <a:r>
              <a:rPr lang="en-US" b="1" i="0" dirty="0">
                <a:solidFill>
                  <a:srgbClr val="484848"/>
                </a:solidFill>
                <a:effectLst/>
                <a:latin typeface="Inter var experimental"/>
              </a:rPr>
              <a:t>visual representation </a:t>
            </a:r>
            <a:endParaRPr lang="en-US" dirty="0"/>
          </a:p>
        </p:txBody>
      </p:sp>
      <p:pic>
        <p:nvPicPr>
          <p:cNvPr id="5" name="Content Placeholder 4">
            <a:extLst>
              <a:ext uri="{FF2B5EF4-FFF2-40B4-BE49-F238E27FC236}">
                <a16:creationId xmlns:a16="http://schemas.microsoft.com/office/drawing/2014/main" id="{36A52FBB-64D7-BD97-1170-9546E888EF48}"/>
              </a:ext>
            </a:extLst>
          </p:cNvPr>
          <p:cNvPicPr>
            <a:picLocks noGrp="1" noChangeAspect="1"/>
          </p:cNvPicPr>
          <p:nvPr>
            <p:ph idx="1"/>
          </p:nvPr>
        </p:nvPicPr>
        <p:blipFill>
          <a:blip r:embed="rId2"/>
          <a:stretch>
            <a:fillRect/>
          </a:stretch>
        </p:blipFill>
        <p:spPr>
          <a:xfrm>
            <a:off x="1659200" y="2838350"/>
            <a:ext cx="8645263" cy="3070658"/>
          </a:xfrm>
        </p:spPr>
      </p:pic>
    </p:spTree>
    <p:extLst>
      <p:ext uri="{BB962C8B-B14F-4D97-AF65-F5344CB8AC3E}">
        <p14:creationId xmlns:p14="http://schemas.microsoft.com/office/powerpoint/2010/main" val="2961841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0ADA-E968-0ACC-E53D-DA09C73328C8}"/>
              </a:ext>
            </a:extLst>
          </p:cNvPr>
          <p:cNvSpPr>
            <a:spLocks noGrp="1"/>
          </p:cNvSpPr>
          <p:nvPr>
            <p:ph type="title"/>
          </p:nvPr>
        </p:nvSpPr>
        <p:spPr>
          <a:xfrm>
            <a:off x="266700" y="308729"/>
            <a:ext cx="11650980" cy="1618488"/>
          </a:xfrm>
        </p:spPr>
        <p:txBody>
          <a:bodyPr>
            <a:normAutofit fontScale="90000"/>
          </a:bodyPr>
          <a:lstStyle/>
          <a:p>
            <a:pPr algn="l"/>
            <a:r>
              <a:rPr lang="en-US" sz="1600" i="0" dirty="0">
                <a:solidFill>
                  <a:srgbClr val="484848"/>
                </a:solidFill>
                <a:effectLst/>
                <a:latin typeface="Inter var experimental"/>
              </a:rPr>
              <a:t>Bidding on :</a:t>
            </a:r>
            <a:r>
              <a:rPr lang="en-US" sz="1600" b="0" i="0" dirty="0">
                <a:solidFill>
                  <a:srgbClr val="484848"/>
                </a:solidFill>
                <a:effectLst/>
                <a:latin typeface="Inter var experimental"/>
              </a:rPr>
              <a:t> all rounders </a:t>
            </a:r>
            <a:br>
              <a:rPr lang="en-US" sz="1600" b="0" i="0" dirty="0">
                <a:solidFill>
                  <a:srgbClr val="484848"/>
                </a:solidFill>
                <a:effectLst/>
                <a:latin typeface="Inter var experimental"/>
              </a:rPr>
            </a:br>
            <a:br>
              <a:rPr lang="en-US" sz="1600" i="0" dirty="0">
                <a:solidFill>
                  <a:srgbClr val="484848"/>
                </a:solidFill>
                <a:effectLst/>
                <a:latin typeface="Inter var experimental"/>
              </a:rPr>
            </a:br>
            <a:r>
              <a:rPr lang="en-US" sz="1600" i="0" dirty="0">
                <a:solidFill>
                  <a:srgbClr val="484848"/>
                </a:solidFill>
                <a:effectLst/>
                <a:latin typeface="Inter var experimental"/>
              </a:rPr>
              <a:t>Now you need to get 2-3 All rounders with the best batting as well as bowling strike rate and who have faced at least 500 balls in IPL so far and have bowled minimum 300 balls . To do that you have to make a list of 10 players you want to bid in the auction so that when you try to grab them in auction you should not pay the amount greater than you have in the purse for a particular player.</a:t>
            </a:r>
            <a:endParaRPr lang="en-US" sz="1600" dirty="0"/>
          </a:p>
        </p:txBody>
      </p:sp>
      <p:pic>
        <p:nvPicPr>
          <p:cNvPr id="5" name="Content Placeholder 4">
            <a:extLst>
              <a:ext uri="{FF2B5EF4-FFF2-40B4-BE49-F238E27FC236}">
                <a16:creationId xmlns:a16="http://schemas.microsoft.com/office/drawing/2014/main" id="{8783E30E-623E-11BE-5BC1-6011927238BD}"/>
              </a:ext>
            </a:extLst>
          </p:cNvPr>
          <p:cNvPicPr>
            <a:picLocks noGrp="1" noChangeAspect="1"/>
          </p:cNvPicPr>
          <p:nvPr>
            <p:ph idx="1"/>
          </p:nvPr>
        </p:nvPicPr>
        <p:blipFill>
          <a:blip r:embed="rId2"/>
          <a:stretch>
            <a:fillRect/>
          </a:stretch>
        </p:blipFill>
        <p:spPr>
          <a:xfrm>
            <a:off x="0" y="1927217"/>
            <a:ext cx="6507480" cy="4374523"/>
          </a:xfrm>
        </p:spPr>
      </p:pic>
      <p:pic>
        <p:nvPicPr>
          <p:cNvPr id="7" name="Picture 6">
            <a:extLst>
              <a:ext uri="{FF2B5EF4-FFF2-40B4-BE49-F238E27FC236}">
                <a16:creationId xmlns:a16="http://schemas.microsoft.com/office/drawing/2014/main" id="{9091D593-6F1F-2AAF-8ED2-653B8D7F82D4}"/>
              </a:ext>
            </a:extLst>
          </p:cNvPr>
          <p:cNvPicPr>
            <a:picLocks noChangeAspect="1"/>
          </p:cNvPicPr>
          <p:nvPr/>
        </p:nvPicPr>
        <p:blipFill>
          <a:blip r:embed="rId3"/>
          <a:stretch>
            <a:fillRect/>
          </a:stretch>
        </p:blipFill>
        <p:spPr>
          <a:xfrm>
            <a:off x="5654040" y="1927217"/>
            <a:ext cx="6423660" cy="4374524"/>
          </a:xfrm>
          <a:prstGeom prst="rect">
            <a:avLst/>
          </a:prstGeom>
        </p:spPr>
      </p:pic>
    </p:spTree>
    <p:extLst>
      <p:ext uri="{BB962C8B-B14F-4D97-AF65-F5344CB8AC3E}">
        <p14:creationId xmlns:p14="http://schemas.microsoft.com/office/powerpoint/2010/main" val="296648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1032-B071-2DE8-D428-41E8580C20E4}"/>
              </a:ext>
            </a:extLst>
          </p:cNvPr>
          <p:cNvSpPr>
            <a:spLocks noGrp="1"/>
          </p:cNvSpPr>
          <p:nvPr>
            <p:ph type="title"/>
          </p:nvPr>
        </p:nvSpPr>
        <p:spPr/>
        <p:txBody>
          <a:bodyPr/>
          <a:lstStyle/>
          <a:p>
            <a:r>
              <a:rPr lang="en-US" b="1" i="0" dirty="0">
                <a:solidFill>
                  <a:srgbClr val="484848"/>
                </a:solidFill>
                <a:effectLst/>
                <a:latin typeface="Inter var experimental"/>
              </a:rPr>
              <a:t>visual representation </a:t>
            </a:r>
            <a:endParaRPr lang="en-US" dirty="0"/>
          </a:p>
        </p:txBody>
      </p:sp>
      <p:graphicFrame>
        <p:nvGraphicFramePr>
          <p:cNvPr id="4" name="Content Placeholder 3">
            <a:extLst>
              <a:ext uri="{FF2B5EF4-FFF2-40B4-BE49-F238E27FC236}">
                <a16:creationId xmlns:a16="http://schemas.microsoft.com/office/drawing/2014/main" id="{F9B6751F-CBBF-AE51-42CD-DAD743B62E65}"/>
              </a:ext>
            </a:extLst>
          </p:cNvPr>
          <p:cNvGraphicFramePr>
            <a:graphicFrameLocks noGrp="1"/>
          </p:cNvGraphicFramePr>
          <p:nvPr>
            <p:ph idx="1"/>
          </p:nvPr>
        </p:nvGraphicFramePr>
        <p:xfrm>
          <a:off x="2230438" y="2638425"/>
          <a:ext cx="7731125" cy="3101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2091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53E9-FF03-F454-C9BD-E64956C3E699}"/>
              </a:ext>
            </a:extLst>
          </p:cNvPr>
          <p:cNvSpPr>
            <a:spLocks noGrp="1"/>
          </p:cNvSpPr>
          <p:nvPr>
            <p:ph type="title"/>
          </p:nvPr>
        </p:nvSpPr>
        <p:spPr>
          <a:xfrm>
            <a:off x="276225" y="255389"/>
            <a:ext cx="11639550" cy="1725168"/>
          </a:xfrm>
        </p:spPr>
        <p:txBody>
          <a:bodyPr>
            <a:normAutofit/>
          </a:bodyPr>
          <a:lstStyle/>
          <a:p>
            <a:pPr algn="l"/>
            <a:r>
              <a:rPr lang="en-US" sz="1600" i="0" dirty="0">
                <a:solidFill>
                  <a:srgbClr val="484848"/>
                </a:solidFill>
                <a:effectLst/>
                <a:latin typeface="Inter var experimental"/>
              </a:rPr>
              <a:t>the wicketkeeper is an important member of a T20 team and can have a significant impact on the outcome of a match. Now suppose you are provided with a list of wicketkeeper names, and your task is to define the criteria for choosing the two best wicketkeepers from </a:t>
            </a:r>
            <a:r>
              <a:rPr lang="en-US" sz="1600" b="0" i="0" dirty="0">
                <a:solidFill>
                  <a:srgbClr val="484848"/>
                </a:solidFill>
                <a:effectLst/>
                <a:latin typeface="Inter var experimental"/>
              </a:rPr>
              <a:t>all those names . Try to define a criteria best suited for a wicketkeeper required in a t20 team so that your team will be complete and have everything required for winning this year’s IPL.</a:t>
            </a:r>
            <a:endParaRPr lang="en-US" sz="1600" dirty="0"/>
          </a:p>
        </p:txBody>
      </p:sp>
      <p:sp>
        <p:nvSpPr>
          <p:cNvPr id="3" name="Content Placeholder 2">
            <a:extLst>
              <a:ext uri="{FF2B5EF4-FFF2-40B4-BE49-F238E27FC236}">
                <a16:creationId xmlns:a16="http://schemas.microsoft.com/office/drawing/2014/main" id="{197BCC5F-6A7C-B431-9285-F16B0D9FA684}"/>
              </a:ext>
            </a:extLst>
          </p:cNvPr>
          <p:cNvSpPr>
            <a:spLocks noGrp="1"/>
          </p:cNvSpPr>
          <p:nvPr>
            <p:ph idx="1"/>
          </p:nvPr>
        </p:nvSpPr>
        <p:spPr>
          <a:xfrm>
            <a:off x="276225" y="2264664"/>
            <a:ext cx="5388864" cy="4181855"/>
          </a:xfrm>
        </p:spPr>
        <p:txBody>
          <a:bodyPr>
            <a:normAutofit/>
          </a:bodyPr>
          <a:lstStyle/>
          <a:p>
            <a:pPr marL="0" indent="0" algn="l">
              <a:buNone/>
            </a:pPr>
            <a:r>
              <a:rPr lang="en-US" b="0" i="0" dirty="0">
                <a:solidFill>
                  <a:schemeClr val="tx1"/>
                </a:solidFill>
                <a:effectLst/>
                <a:latin typeface="Söhne"/>
              </a:rPr>
              <a:t>The criteria :</a:t>
            </a:r>
          </a:p>
          <a:p>
            <a:pPr marL="0" indent="0" algn="l">
              <a:buNone/>
            </a:pPr>
            <a:r>
              <a:rPr lang="en-US" b="1" i="0" dirty="0">
                <a:solidFill>
                  <a:schemeClr val="tx1"/>
                </a:solidFill>
                <a:effectLst/>
                <a:latin typeface="Söhne"/>
              </a:rPr>
              <a:t>1. Batting Performance:</a:t>
            </a:r>
            <a:endParaRPr lang="en-US" b="0" i="0" dirty="0">
              <a:solidFill>
                <a:schemeClr val="tx1"/>
              </a:solidFill>
              <a:effectLst/>
              <a:latin typeface="Söhne"/>
            </a:endParaRPr>
          </a:p>
          <a:p>
            <a:pPr marL="742950" lvl="1" indent="-285750"/>
            <a:r>
              <a:rPr lang="en-US" b="0" i="0" dirty="0">
                <a:solidFill>
                  <a:schemeClr val="tx1"/>
                </a:solidFill>
                <a:effectLst/>
                <a:latin typeface="Söhne"/>
              </a:rPr>
              <a:t>Average Strike Rate: A higher strike rate indicates the ability to score runs quickly.</a:t>
            </a:r>
          </a:p>
          <a:p>
            <a:pPr marL="742950" lvl="1" indent="-285750"/>
            <a:r>
              <a:rPr lang="en-US" b="0" i="0" dirty="0">
                <a:solidFill>
                  <a:schemeClr val="tx1"/>
                </a:solidFill>
                <a:effectLst/>
                <a:latin typeface="Söhne"/>
              </a:rPr>
              <a:t>Batting Average: A good batting average reflects consistency in scoring.</a:t>
            </a:r>
          </a:p>
          <a:p>
            <a:pPr marL="0" indent="0">
              <a:buNone/>
            </a:pPr>
            <a:r>
              <a:rPr lang="en-US" b="1" i="0" dirty="0">
                <a:solidFill>
                  <a:schemeClr val="tx1"/>
                </a:solidFill>
                <a:effectLst/>
                <a:latin typeface="Söhne"/>
              </a:rPr>
              <a:t>2. Wicketkeeping Skills:</a:t>
            </a:r>
            <a:endParaRPr lang="en-US" b="0" i="0" dirty="0">
              <a:solidFill>
                <a:schemeClr val="tx1"/>
              </a:solidFill>
              <a:effectLst/>
              <a:latin typeface="Söhne"/>
            </a:endParaRPr>
          </a:p>
          <a:p>
            <a:pPr marL="742950" lvl="1" indent="-285750"/>
            <a:r>
              <a:rPr lang="en-US" b="0" i="0" dirty="0">
                <a:solidFill>
                  <a:schemeClr val="tx1"/>
                </a:solidFill>
                <a:effectLst/>
                <a:latin typeface="Söhne"/>
              </a:rPr>
              <a:t>Average Catches per Match: Indicates the fielding ability, especially catches taken per match.</a:t>
            </a:r>
          </a:p>
          <a:p>
            <a:pPr marL="742950" lvl="1" indent="-285750"/>
            <a:r>
              <a:rPr lang="en-US" b="0" i="0" dirty="0">
                <a:solidFill>
                  <a:schemeClr val="tx1"/>
                </a:solidFill>
                <a:effectLst/>
                <a:latin typeface="Söhne"/>
              </a:rPr>
              <a:t>Average Stumpings per Match: Reflects proficiency in stumping opportunities.</a:t>
            </a:r>
          </a:p>
          <a:p>
            <a:endParaRPr lang="en-US" dirty="0"/>
          </a:p>
        </p:txBody>
      </p:sp>
      <p:sp>
        <p:nvSpPr>
          <p:cNvPr id="4" name="TextBox 3">
            <a:extLst>
              <a:ext uri="{FF2B5EF4-FFF2-40B4-BE49-F238E27FC236}">
                <a16:creationId xmlns:a16="http://schemas.microsoft.com/office/drawing/2014/main" id="{3299623A-710C-67F8-E585-115B19E17CA8}"/>
              </a:ext>
            </a:extLst>
          </p:cNvPr>
          <p:cNvSpPr txBox="1"/>
          <p:nvPr/>
        </p:nvSpPr>
        <p:spPr>
          <a:xfrm>
            <a:off x="6172231" y="2264663"/>
            <a:ext cx="5868892" cy="3539430"/>
          </a:xfrm>
          <a:prstGeom prst="rect">
            <a:avLst/>
          </a:prstGeom>
          <a:noFill/>
        </p:spPr>
        <p:txBody>
          <a:bodyPr wrap="square" rtlCol="0">
            <a:spAutoFit/>
          </a:bodyPr>
          <a:lstStyle/>
          <a:p>
            <a:r>
              <a:rPr lang="en-US" sz="1400" dirty="0"/>
              <a:t>Select</a:t>
            </a:r>
          </a:p>
          <a:p>
            <a:r>
              <a:rPr lang="en-US" sz="1400" dirty="0"/>
              <a:t>      wicketkeeper,</a:t>
            </a:r>
          </a:p>
          <a:p>
            <a:r>
              <a:rPr lang="en-US" sz="1400" dirty="0"/>
              <a:t>     avg(</a:t>
            </a:r>
            <a:r>
              <a:rPr lang="en-US" sz="1400" dirty="0" err="1"/>
              <a:t>batting_strike_rate</a:t>
            </a:r>
            <a:r>
              <a:rPr lang="en-US" sz="1400" dirty="0"/>
              <a:t>) as </a:t>
            </a:r>
            <a:r>
              <a:rPr lang="en-US" sz="1400" dirty="0" err="1"/>
              <a:t>avg_strike_rate</a:t>
            </a:r>
            <a:r>
              <a:rPr lang="en-US" sz="1400" dirty="0"/>
              <a:t>,</a:t>
            </a:r>
          </a:p>
          <a:p>
            <a:r>
              <a:rPr lang="en-US" sz="1400" dirty="0"/>
              <a:t>    avg(</a:t>
            </a:r>
            <a:r>
              <a:rPr lang="en-US" sz="1400" dirty="0" err="1"/>
              <a:t>batting_average</a:t>
            </a:r>
            <a:r>
              <a:rPr lang="en-US" sz="1400" dirty="0"/>
              <a:t>) as </a:t>
            </a:r>
            <a:r>
              <a:rPr lang="en-US" sz="1400" dirty="0" err="1"/>
              <a:t>avg_batting_average</a:t>
            </a:r>
            <a:r>
              <a:rPr lang="en-US" sz="1400" dirty="0"/>
              <a:t>,</a:t>
            </a:r>
          </a:p>
          <a:p>
            <a:r>
              <a:rPr lang="en-US" sz="1400" dirty="0"/>
              <a:t>    avg(</a:t>
            </a:r>
            <a:r>
              <a:rPr lang="en-US" sz="1400" dirty="0" err="1"/>
              <a:t>catches_per_match</a:t>
            </a:r>
            <a:r>
              <a:rPr lang="en-US" sz="1400" dirty="0"/>
              <a:t>) as </a:t>
            </a:r>
            <a:r>
              <a:rPr lang="en-US" sz="1400" dirty="0" err="1"/>
              <a:t>avg_catches_per_match</a:t>
            </a:r>
            <a:r>
              <a:rPr lang="en-US" sz="1400" dirty="0"/>
              <a:t>,</a:t>
            </a:r>
          </a:p>
          <a:p>
            <a:r>
              <a:rPr lang="en-US" sz="1400" dirty="0"/>
              <a:t>    avg(</a:t>
            </a:r>
            <a:r>
              <a:rPr lang="en-US" sz="1400" dirty="0" err="1"/>
              <a:t>stumpings_per_match</a:t>
            </a:r>
            <a:r>
              <a:rPr lang="en-US" sz="1400" dirty="0"/>
              <a:t>) as </a:t>
            </a:r>
            <a:r>
              <a:rPr lang="en-US" sz="1400" dirty="0" err="1"/>
              <a:t>avg_stumpings_per_match</a:t>
            </a:r>
            <a:endParaRPr lang="en-US" sz="1400" dirty="0"/>
          </a:p>
          <a:p>
            <a:r>
              <a:rPr lang="en-US" sz="1400" dirty="0"/>
              <a:t>from</a:t>
            </a:r>
          </a:p>
          <a:p>
            <a:r>
              <a:rPr lang="en-US" sz="1400" dirty="0"/>
              <a:t>    </a:t>
            </a:r>
            <a:r>
              <a:rPr lang="en-US" sz="1400" dirty="0" err="1"/>
              <a:t>wicketkeepers_record</a:t>
            </a:r>
            <a:endParaRPr lang="en-US" sz="1400" dirty="0"/>
          </a:p>
          <a:p>
            <a:r>
              <a:rPr lang="en-US" sz="1400" dirty="0"/>
              <a:t>where</a:t>
            </a:r>
          </a:p>
          <a:p>
            <a:r>
              <a:rPr lang="en-US" sz="1400" dirty="0"/>
              <a:t>    </a:t>
            </a:r>
            <a:r>
              <a:rPr lang="en-US" sz="1400" dirty="0" err="1"/>
              <a:t>matches_played</a:t>
            </a:r>
            <a:r>
              <a:rPr lang="en-US" sz="1400" dirty="0"/>
              <a:t> &gt;= 20</a:t>
            </a:r>
          </a:p>
          <a:p>
            <a:r>
              <a:rPr lang="en-US" sz="1400" dirty="0"/>
              <a:t>group by</a:t>
            </a:r>
          </a:p>
          <a:p>
            <a:r>
              <a:rPr lang="en-US" sz="1400" dirty="0"/>
              <a:t>    wicketkeeper</a:t>
            </a:r>
          </a:p>
          <a:p>
            <a:r>
              <a:rPr lang="en-US" sz="1400" dirty="0"/>
              <a:t>order by</a:t>
            </a:r>
          </a:p>
          <a:p>
            <a:r>
              <a:rPr lang="en-US" sz="1400" dirty="0"/>
              <a:t>    (</a:t>
            </a:r>
            <a:r>
              <a:rPr lang="en-US" sz="1400" dirty="0" err="1"/>
              <a:t>avg_strike_rate</a:t>
            </a:r>
            <a:r>
              <a:rPr lang="en-US" sz="1400" dirty="0"/>
              <a:t> + </a:t>
            </a:r>
            <a:r>
              <a:rPr lang="en-US" sz="1400" dirty="0" err="1"/>
              <a:t>avg_batting_average</a:t>
            </a:r>
            <a:r>
              <a:rPr lang="en-US" sz="1400" dirty="0"/>
              <a:t> + </a:t>
            </a:r>
            <a:r>
              <a:rPr lang="en-US" sz="1400" dirty="0" err="1"/>
              <a:t>avg_catches_per_match</a:t>
            </a:r>
            <a:r>
              <a:rPr lang="en-US" sz="1400" dirty="0"/>
              <a:t> + </a:t>
            </a:r>
            <a:r>
              <a:rPr lang="en-US" sz="1400" dirty="0" err="1"/>
              <a:t>avg_stumpings_per_match</a:t>
            </a:r>
            <a:r>
              <a:rPr lang="en-US" sz="1400" dirty="0"/>
              <a:t>) desc</a:t>
            </a:r>
          </a:p>
          <a:p>
            <a:r>
              <a:rPr lang="en-US" sz="1400" dirty="0"/>
              <a:t>limit 2;</a:t>
            </a:r>
          </a:p>
        </p:txBody>
      </p:sp>
      <p:cxnSp>
        <p:nvCxnSpPr>
          <p:cNvPr id="6" name="Straight Connector 5">
            <a:extLst>
              <a:ext uri="{FF2B5EF4-FFF2-40B4-BE49-F238E27FC236}">
                <a16:creationId xmlns:a16="http://schemas.microsoft.com/office/drawing/2014/main" id="{14AA1C22-9624-5D5C-D32C-F93F3D49CED9}"/>
              </a:ext>
            </a:extLst>
          </p:cNvPr>
          <p:cNvCxnSpPr/>
          <p:nvPr/>
        </p:nvCxnSpPr>
        <p:spPr>
          <a:xfrm>
            <a:off x="5966460" y="2103120"/>
            <a:ext cx="0" cy="444246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39454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321A4A-42FA-881F-504E-36534A7A6B62}"/>
              </a:ext>
            </a:extLst>
          </p:cNvPr>
          <p:cNvSpPr>
            <a:spLocks noGrp="1"/>
          </p:cNvSpPr>
          <p:nvPr>
            <p:ph type="title"/>
          </p:nvPr>
        </p:nvSpPr>
        <p:spPr>
          <a:xfrm>
            <a:off x="960120" y="278892"/>
            <a:ext cx="9829800" cy="1188720"/>
          </a:xfrm>
        </p:spPr>
        <p:txBody>
          <a:bodyPr/>
          <a:lstStyle/>
          <a:p>
            <a:r>
              <a:rPr lang="en-US" sz="2800" b="1" i="0" dirty="0">
                <a:solidFill>
                  <a:srgbClr val="484848"/>
                </a:solidFill>
                <a:effectLst/>
                <a:latin typeface="Inter var experimental"/>
              </a:rPr>
              <a:t>Additional Questions for Final Assessment--1</a:t>
            </a:r>
            <a:endParaRPr lang="en-US" dirty="0"/>
          </a:p>
        </p:txBody>
      </p:sp>
      <p:pic>
        <p:nvPicPr>
          <p:cNvPr id="10" name="Content Placeholder 9">
            <a:extLst>
              <a:ext uri="{FF2B5EF4-FFF2-40B4-BE49-F238E27FC236}">
                <a16:creationId xmlns:a16="http://schemas.microsoft.com/office/drawing/2014/main" id="{CF5C98AA-2F1D-31E9-14BE-8EB43F9DFA1B}"/>
              </a:ext>
            </a:extLst>
          </p:cNvPr>
          <p:cNvPicPr>
            <a:picLocks noGrp="1" noChangeAspect="1"/>
          </p:cNvPicPr>
          <p:nvPr>
            <p:ph idx="1"/>
          </p:nvPr>
        </p:nvPicPr>
        <p:blipFill>
          <a:blip r:embed="rId2"/>
          <a:stretch>
            <a:fillRect/>
          </a:stretch>
        </p:blipFill>
        <p:spPr>
          <a:xfrm>
            <a:off x="1638300" y="1815307"/>
            <a:ext cx="8587740" cy="4229894"/>
          </a:xfrm>
        </p:spPr>
      </p:pic>
    </p:spTree>
    <p:extLst>
      <p:ext uri="{BB962C8B-B14F-4D97-AF65-F5344CB8AC3E}">
        <p14:creationId xmlns:p14="http://schemas.microsoft.com/office/powerpoint/2010/main" val="473441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18C4-FE3B-1D96-B580-1C82AFDB2865}"/>
              </a:ext>
            </a:extLst>
          </p:cNvPr>
          <p:cNvSpPr>
            <a:spLocks noGrp="1"/>
          </p:cNvSpPr>
          <p:nvPr>
            <p:ph type="title"/>
          </p:nvPr>
        </p:nvSpPr>
        <p:spPr>
          <a:xfrm>
            <a:off x="1575816" y="682752"/>
            <a:ext cx="9351264" cy="1188720"/>
          </a:xfrm>
        </p:spPr>
        <p:txBody>
          <a:bodyPr/>
          <a:lstStyle/>
          <a:p>
            <a:r>
              <a:rPr lang="en-US" sz="2800" b="1" i="0" dirty="0">
                <a:solidFill>
                  <a:srgbClr val="484848"/>
                </a:solidFill>
                <a:effectLst/>
                <a:latin typeface="Inter var experimental"/>
              </a:rPr>
              <a:t>Additional Questions for Final Assessment--2</a:t>
            </a:r>
            <a:endParaRPr lang="en-US" dirty="0"/>
          </a:p>
        </p:txBody>
      </p:sp>
      <p:pic>
        <p:nvPicPr>
          <p:cNvPr id="9" name="Content Placeholder 8">
            <a:extLst>
              <a:ext uri="{FF2B5EF4-FFF2-40B4-BE49-F238E27FC236}">
                <a16:creationId xmlns:a16="http://schemas.microsoft.com/office/drawing/2014/main" id="{E91E2287-A8EE-A0BA-D9D3-0A55E42CDF22}"/>
              </a:ext>
            </a:extLst>
          </p:cNvPr>
          <p:cNvPicPr>
            <a:picLocks noGrp="1" noChangeAspect="1"/>
          </p:cNvPicPr>
          <p:nvPr>
            <p:ph idx="1"/>
          </p:nvPr>
        </p:nvPicPr>
        <p:blipFill>
          <a:blip r:embed="rId2"/>
          <a:stretch>
            <a:fillRect/>
          </a:stretch>
        </p:blipFill>
        <p:spPr>
          <a:xfrm>
            <a:off x="1958142" y="2048669"/>
            <a:ext cx="8400909" cy="4725511"/>
          </a:xfrm>
        </p:spPr>
      </p:pic>
    </p:spTree>
    <p:extLst>
      <p:ext uri="{BB962C8B-B14F-4D97-AF65-F5344CB8AC3E}">
        <p14:creationId xmlns:p14="http://schemas.microsoft.com/office/powerpoint/2010/main" val="4018684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C9216-8EB7-C788-4CF2-223748EAC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6BA55-25D0-39D2-449D-C824A48D4E83}"/>
              </a:ext>
            </a:extLst>
          </p:cNvPr>
          <p:cNvSpPr>
            <a:spLocks noGrp="1"/>
          </p:cNvSpPr>
          <p:nvPr>
            <p:ph type="title"/>
          </p:nvPr>
        </p:nvSpPr>
        <p:spPr>
          <a:xfrm>
            <a:off x="1575816" y="682752"/>
            <a:ext cx="9351264" cy="1188720"/>
          </a:xfrm>
        </p:spPr>
        <p:txBody>
          <a:bodyPr/>
          <a:lstStyle/>
          <a:p>
            <a:r>
              <a:rPr lang="en-US" sz="2800" b="1" i="0" dirty="0">
                <a:solidFill>
                  <a:srgbClr val="484848"/>
                </a:solidFill>
                <a:effectLst/>
                <a:latin typeface="Inter var experimental"/>
              </a:rPr>
              <a:t>Additional Questions for Final Assessment--3</a:t>
            </a:r>
            <a:endParaRPr lang="en-US" dirty="0"/>
          </a:p>
        </p:txBody>
      </p:sp>
      <p:pic>
        <p:nvPicPr>
          <p:cNvPr id="15" name="Content Placeholder 14">
            <a:extLst>
              <a:ext uri="{FF2B5EF4-FFF2-40B4-BE49-F238E27FC236}">
                <a16:creationId xmlns:a16="http://schemas.microsoft.com/office/drawing/2014/main" id="{03ECC931-B675-3FAE-BFE9-F911D6948D0F}"/>
              </a:ext>
            </a:extLst>
          </p:cNvPr>
          <p:cNvPicPr>
            <a:picLocks noGrp="1" noChangeAspect="1"/>
          </p:cNvPicPr>
          <p:nvPr>
            <p:ph idx="1"/>
          </p:nvPr>
        </p:nvPicPr>
        <p:blipFill>
          <a:blip r:embed="rId2"/>
          <a:stretch>
            <a:fillRect/>
          </a:stretch>
        </p:blipFill>
        <p:spPr>
          <a:xfrm>
            <a:off x="2033580" y="2028317"/>
            <a:ext cx="8314380" cy="4676839"/>
          </a:xfrm>
        </p:spPr>
      </p:pic>
    </p:spTree>
    <p:extLst>
      <p:ext uri="{BB962C8B-B14F-4D97-AF65-F5344CB8AC3E}">
        <p14:creationId xmlns:p14="http://schemas.microsoft.com/office/powerpoint/2010/main" val="3756133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88A86-FE8D-5357-C06B-61D179798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D7DFB-9C24-A3EF-08F7-DD23F5533A9E}"/>
              </a:ext>
            </a:extLst>
          </p:cNvPr>
          <p:cNvSpPr>
            <a:spLocks noGrp="1"/>
          </p:cNvSpPr>
          <p:nvPr>
            <p:ph type="title"/>
          </p:nvPr>
        </p:nvSpPr>
        <p:spPr>
          <a:xfrm>
            <a:off x="1575816" y="682752"/>
            <a:ext cx="9351264" cy="1188720"/>
          </a:xfrm>
        </p:spPr>
        <p:txBody>
          <a:bodyPr/>
          <a:lstStyle/>
          <a:p>
            <a:r>
              <a:rPr lang="en-US" sz="2800" b="1" i="0" dirty="0">
                <a:solidFill>
                  <a:srgbClr val="484848"/>
                </a:solidFill>
                <a:effectLst/>
                <a:latin typeface="Inter var experimental"/>
              </a:rPr>
              <a:t>Additional Questions for Final Assessment--4</a:t>
            </a:r>
            <a:endParaRPr lang="en-US" dirty="0"/>
          </a:p>
        </p:txBody>
      </p:sp>
      <p:pic>
        <p:nvPicPr>
          <p:cNvPr id="10" name="Content Placeholder 9">
            <a:extLst>
              <a:ext uri="{FF2B5EF4-FFF2-40B4-BE49-F238E27FC236}">
                <a16:creationId xmlns:a16="http://schemas.microsoft.com/office/drawing/2014/main" id="{0ACF7E68-7FAC-0E42-A5E2-BAF4C1AADFAF}"/>
              </a:ext>
            </a:extLst>
          </p:cNvPr>
          <p:cNvPicPr>
            <a:picLocks noGrp="1" noChangeAspect="1"/>
          </p:cNvPicPr>
          <p:nvPr>
            <p:ph idx="1"/>
          </p:nvPr>
        </p:nvPicPr>
        <p:blipFill>
          <a:blip r:embed="rId2"/>
          <a:stretch>
            <a:fillRect/>
          </a:stretch>
        </p:blipFill>
        <p:spPr>
          <a:xfrm>
            <a:off x="0" y="1871472"/>
            <a:ext cx="7330440" cy="4986528"/>
          </a:xfrm>
        </p:spPr>
      </p:pic>
      <p:pic>
        <p:nvPicPr>
          <p:cNvPr id="12" name="Picture 11">
            <a:extLst>
              <a:ext uri="{FF2B5EF4-FFF2-40B4-BE49-F238E27FC236}">
                <a16:creationId xmlns:a16="http://schemas.microsoft.com/office/drawing/2014/main" id="{1FF169CF-299C-1C27-7588-0081A02E116D}"/>
              </a:ext>
            </a:extLst>
          </p:cNvPr>
          <p:cNvPicPr>
            <a:picLocks noChangeAspect="1"/>
          </p:cNvPicPr>
          <p:nvPr/>
        </p:nvPicPr>
        <p:blipFill>
          <a:blip r:embed="rId3"/>
          <a:stretch>
            <a:fillRect/>
          </a:stretch>
        </p:blipFill>
        <p:spPr>
          <a:xfrm>
            <a:off x="5436707" y="1871472"/>
            <a:ext cx="6755294" cy="4986528"/>
          </a:xfrm>
          <a:prstGeom prst="rect">
            <a:avLst/>
          </a:prstGeom>
        </p:spPr>
      </p:pic>
    </p:spTree>
    <p:extLst>
      <p:ext uri="{BB962C8B-B14F-4D97-AF65-F5344CB8AC3E}">
        <p14:creationId xmlns:p14="http://schemas.microsoft.com/office/powerpoint/2010/main" val="3841252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3EF00-11C9-ABAE-9C17-233CF78A0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3082F2-8A3F-713E-B1F4-77705FDBAE4D}"/>
              </a:ext>
            </a:extLst>
          </p:cNvPr>
          <p:cNvSpPr>
            <a:spLocks noGrp="1"/>
          </p:cNvSpPr>
          <p:nvPr>
            <p:ph type="title"/>
          </p:nvPr>
        </p:nvSpPr>
        <p:spPr>
          <a:xfrm>
            <a:off x="1575816" y="682752"/>
            <a:ext cx="9351264" cy="1188720"/>
          </a:xfrm>
        </p:spPr>
        <p:txBody>
          <a:bodyPr/>
          <a:lstStyle/>
          <a:p>
            <a:r>
              <a:rPr lang="en-US" sz="2800" b="1" i="0" dirty="0">
                <a:solidFill>
                  <a:srgbClr val="484848"/>
                </a:solidFill>
                <a:effectLst/>
                <a:latin typeface="Inter var experimental"/>
              </a:rPr>
              <a:t>Additional Questions for Final Assessment--5</a:t>
            </a:r>
            <a:endParaRPr lang="en-US" dirty="0"/>
          </a:p>
        </p:txBody>
      </p:sp>
      <p:pic>
        <p:nvPicPr>
          <p:cNvPr id="12" name="Content Placeholder 10">
            <a:extLst>
              <a:ext uri="{FF2B5EF4-FFF2-40B4-BE49-F238E27FC236}">
                <a16:creationId xmlns:a16="http://schemas.microsoft.com/office/drawing/2014/main" id="{CD2C67F8-6C24-494D-8903-19EDC24D9089}"/>
              </a:ext>
            </a:extLst>
          </p:cNvPr>
          <p:cNvPicPr>
            <a:picLocks noGrp="1" noChangeAspect="1"/>
          </p:cNvPicPr>
          <p:nvPr>
            <p:ph idx="1"/>
          </p:nvPr>
        </p:nvPicPr>
        <p:blipFill>
          <a:blip r:embed="rId2"/>
          <a:stretch>
            <a:fillRect/>
          </a:stretch>
        </p:blipFill>
        <p:spPr>
          <a:xfrm>
            <a:off x="0" y="1873282"/>
            <a:ext cx="6644640" cy="4984718"/>
          </a:xfrm>
        </p:spPr>
      </p:pic>
      <p:pic>
        <p:nvPicPr>
          <p:cNvPr id="13" name="Picture 12">
            <a:extLst>
              <a:ext uri="{FF2B5EF4-FFF2-40B4-BE49-F238E27FC236}">
                <a16:creationId xmlns:a16="http://schemas.microsoft.com/office/drawing/2014/main" id="{25C69E91-C4B1-0010-D96B-FA27D764BD63}"/>
              </a:ext>
            </a:extLst>
          </p:cNvPr>
          <p:cNvPicPr>
            <a:picLocks noChangeAspect="1"/>
          </p:cNvPicPr>
          <p:nvPr/>
        </p:nvPicPr>
        <p:blipFill>
          <a:blip r:embed="rId3"/>
          <a:stretch>
            <a:fillRect/>
          </a:stretch>
        </p:blipFill>
        <p:spPr>
          <a:xfrm>
            <a:off x="5446776" y="1871472"/>
            <a:ext cx="6989064" cy="4986528"/>
          </a:xfrm>
          <a:prstGeom prst="rect">
            <a:avLst/>
          </a:prstGeom>
        </p:spPr>
      </p:pic>
    </p:spTree>
    <p:extLst>
      <p:ext uri="{BB962C8B-B14F-4D97-AF65-F5344CB8AC3E}">
        <p14:creationId xmlns:p14="http://schemas.microsoft.com/office/powerpoint/2010/main" val="1632911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60A4-5AD7-FBFF-39C4-0D56E4273353}"/>
              </a:ext>
            </a:extLst>
          </p:cNvPr>
          <p:cNvSpPr>
            <a:spLocks noGrp="1"/>
          </p:cNvSpPr>
          <p:nvPr>
            <p:ph type="title"/>
          </p:nvPr>
        </p:nvSpPr>
        <p:spPr>
          <a:xfrm>
            <a:off x="381000" y="136440"/>
            <a:ext cx="11429999" cy="1644039"/>
          </a:xfrm>
        </p:spPr>
        <p:txBody>
          <a:bodyPr>
            <a:noAutofit/>
          </a:bodyPr>
          <a:lstStyle/>
          <a:p>
            <a:pPr algn="l"/>
            <a:r>
              <a:rPr lang="en-US" sz="1800" i="0" dirty="0">
                <a:solidFill>
                  <a:srgbClr val="484848"/>
                </a:solidFill>
                <a:effectLst/>
                <a:latin typeface="Inter var experimental"/>
              </a:rPr>
              <a:t>bidding on Batters :</a:t>
            </a:r>
            <a:r>
              <a:rPr lang="en-US" sz="1600" b="0" i="0" dirty="0">
                <a:solidFill>
                  <a:srgbClr val="484848"/>
                </a:solidFill>
                <a:effectLst/>
                <a:latin typeface="Inter var experimental"/>
              </a:rPr>
              <a:t>Aggressive batsmen</a:t>
            </a:r>
            <a:br>
              <a:rPr lang="en-US" sz="1800" i="0" dirty="0">
                <a:solidFill>
                  <a:srgbClr val="484848"/>
                </a:solidFill>
                <a:effectLst/>
                <a:latin typeface="Inter var experimental"/>
              </a:rPr>
            </a:br>
            <a:br>
              <a:rPr lang="en-US" sz="1800" i="0" dirty="0">
                <a:solidFill>
                  <a:srgbClr val="484848"/>
                </a:solidFill>
                <a:effectLst/>
                <a:latin typeface="Inter var experimental"/>
              </a:rPr>
            </a:br>
            <a:r>
              <a:rPr lang="en-US" sz="1800" i="0" dirty="0">
                <a:solidFill>
                  <a:srgbClr val="484848"/>
                </a:solidFill>
                <a:effectLst/>
                <a:latin typeface="Inter var experimental"/>
              </a:rPr>
              <a:t>Your first priority is to get 2-3 players with high S.R who have faced at least 500 balls . And to do that you have to make a list of 10 players you want to bid in the auction so that when you try to grab them in auction you should not pay the amount greater than you have in the purse for a particular player.</a:t>
            </a:r>
            <a:endParaRPr lang="en-US" sz="1800" dirty="0"/>
          </a:p>
        </p:txBody>
      </p:sp>
      <p:pic>
        <p:nvPicPr>
          <p:cNvPr id="10" name="Content Placeholder 9">
            <a:extLst>
              <a:ext uri="{FF2B5EF4-FFF2-40B4-BE49-F238E27FC236}">
                <a16:creationId xmlns:a16="http://schemas.microsoft.com/office/drawing/2014/main" id="{0A6465C7-AE9F-9AB9-EBBC-1011A273D9BB}"/>
              </a:ext>
            </a:extLst>
          </p:cNvPr>
          <p:cNvPicPr>
            <a:picLocks noGrp="1" noChangeAspect="1"/>
          </p:cNvPicPr>
          <p:nvPr>
            <p:ph idx="1"/>
          </p:nvPr>
        </p:nvPicPr>
        <p:blipFill>
          <a:blip r:embed="rId2"/>
          <a:stretch>
            <a:fillRect/>
          </a:stretch>
        </p:blipFill>
        <p:spPr>
          <a:xfrm>
            <a:off x="89648" y="1780479"/>
            <a:ext cx="9484658" cy="5077521"/>
          </a:xfrm>
        </p:spPr>
      </p:pic>
      <p:sp>
        <p:nvSpPr>
          <p:cNvPr id="11" name="TextBox 10">
            <a:extLst>
              <a:ext uri="{FF2B5EF4-FFF2-40B4-BE49-F238E27FC236}">
                <a16:creationId xmlns:a16="http://schemas.microsoft.com/office/drawing/2014/main" id="{10F2306B-8A60-8865-23AA-3750701D941B}"/>
              </a:ext>
            </a:extLst>
          </p:cNvPr>
          <p:cNvSpPr txBox="1"/>
          <p:nvPr/>
        </p:nvSpPr>
        <p:spPr>
          <a:xfrm>
            <a:off x="9574306" y="1981200"/>
            <a:ext cx="2528047" cy="2893100"/>
          </a:xfrm>
          <a:prstGeom prst="rect">
            <a:avLst/>
          </a:prstGeom>
          <a:noFill/>
        </p:spPr>
        <p:txBody>
          <a:bodyPr wrap="square" rtlCol="0">
            <a:spAutoFit/>
          </a:bodyPr>
          <a:lstStyle/>
          <a:p>
            <a:r>
              <a:rPr lang="en-US" sz="1400" dirty="0"/>
              <a:t>     According to the question</a:t>
            </a:r>
          </a:p>
          <a:p>
            <a:endParaRPr lang="en-US" sz="1400" dirty="0"/>
          </a:p>
          <a:p>
            <a:pPr marL="285750" indent="-285750">
              <a:buFont typeface="Arial" panose="020B0604020202020204" pitchFamily="34" charset="0"/>
              <a:buChar char="•"/>
            </a:pPr>
            <a:r>
              <a:rPr lang="en-US" sz="1400" dirty="0"/>
              <a:t> 2-3 high S.R players are :</a:t>
            </a:r>
          </a:p>
          <a:p>
            <a:r>
              <a:rPr lang="en-US" sz="1400" dirty="0"/>
              <a:t>       AD Russell</a:t>
            </a:r>
          </a:p>
          <a:p>
            <a:r>
              <a:rPr lang="en-US" sz="1400" dirty="0"/>
              <a:t>       MM Ali</a:t>
            </a:r>
          </a:p>
          <a:p>
            <a:r>
              <a:rPr lang="en-US" sz="1400" dirty="0"/>
              <a:t>       SP </a:t>
            </a:r>
            <a:r>
              <a:rPr lang="en-US" sz="1400" dirty="0" err="1"/>
              <a:t>Narine</a:t>
            </a:r>
            <a:r>
              <a:rPr lang="en-US" sz="1400" dirty="0"/>
              <a:t>.</a:t>
            </a:r>
          </a:p>
          <a:p>
            <a:endParaRPr lang="en-US" sz="1400" dirty="0"/>
          </a:p>
          <a:p>
            <a:pPr marL="285750" indent="-285750">
              <a:buFont typeface="Arial" panose="020B0604020202020204" pitchFamily="34" charset="0"/>
              <a:buChar char="•"/>
            </a:pPr>
            <a:r>
              <a:rPr lang="en-US" sz="1400" dirty="0"/>
              <a:t>List of 10 Players with high S.R and </a:t>
            </a:r>
            <a:r>
              <a:rPr lang="en-US" sz="1400" dirty="0" err="1"/>
              <a:t>atleast</a:t>
            </a:r>
            <a:r>
              <a:rPr lang="en-US" sz="1400" dirty="0"/>
              <a:t> 500 balls faced are shown in the image.</a:t>
            </a:r>
          </a:p>
          <a:p>
            <a:pPr marL="285750" indent="-285750">
              <a:buFont typeface="Arial" panose="020B0604020202020204" pitchFamily="34" charset="0"/>
              <a:buChar char="•"/>
            </a:pPr>
            <a:endParaRPr lang="en-US" sz="1400" dirty="0"/>
          </a:p>
          <a:p>
            <a:endParaRPr lang="en-US" sz="1400" dirty="0"/>
          </a:p>
        </p:txBody>
      </p:sp>
    </p:spTree>
    <p:extLst>
      <p:ext uri="{BB962C8B-B14F-4D97-AF65-F5344CB8AC3E}">
        <p14:creationId xmlns:p14="http://schemas.microsoft.com/office/powerpoint/2010/main" val="572850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521FA-3F7C-2E42-6B6E-4A6AB001F7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24D3E-2DEA-1F37-1C99-97795E83427E}"/>
              </a:ext>
            </a:extLst>
          </p:cNvPr>
          <p:cNvSpPr>
            <a:spLocks noGrp="1"/>
          </p:cNvSpPr>
          <p:nvPr>
            <p:ph type="title"/>
          </p:nvPr>
        </p:nvSpPr>
        <p:spPr>
          <a:xfrm>
            <a:off x="1575816" y="682752"/>
            <a:ext cx="9351264" cy="1188720"/>
          </a:xfrm>
        </p:spPr>
        <p:txBody>
          <a:bodyPr/>
          <a:lstStyle/>
          <a:p>
            <a:r>
              <a:rPr lang="en-US" sz="2800" b="1" i="0" dirty="0">
                <a:solidFill>
                  <a:srgbClr val="484848"/>
                </a:solidFill>
                <a:effectLst/>
                <a:latin typeface="Inter var experimental"/>
              </a:rPr>
              <a:t>Additional Questions for Final Assessment--</a:t>
            </a:r>
            <a:r>
              <a:rPr lang="en-US" b="1" dirty="0">
                <a:solidFill>
                  <a:srgbClr val="484848"/>
                </a:solidFill>
                <a:latin typeface="Inter var experimental"/>
              </a:rPr>
              <a:t>6</a:t>
            </a:r>
            <a:endParaRPr lang="en-US" dirty="0"/>
          </a:p>
        </p:txBody>
      </p:sp>
      <p:pic>
        <p:nvPicPr>
          <p:cNvPr id="11" name="Content Placeholder 10">
            <a:extLst>
              <a:ext uri="{FF2B5EF4-FFF2-40B4-BE49-F238E27FC236}">
                <a16:creationId xmlns:a16="http://schemas.microsoft.com/office/drawing/2014/main" id="{95DBDD0E-F747-2EE7-51E9-E7A727EF23B5}"/>
              </a:ext>
            </a:extLst>
          </p:cNvPr>
          <p:cNvPicPr>
            <a:picLocks noGrp="1" noChangeAspect="1"/>
          </p:cNvPicPr>
          <p:nvPr>
            <p:ph idx="1"/>
          </p:nvPr>
        </p:nvPicPr>
        <p:blipFill>
          <a:blip r:embed="rId2"/>
          <a:stretch>
            <a:fillRect/>
          </a:stretch>
        </p:blipFill>
        <p:spPr>
          <a:xfrm>
            <a:off x="60960" y="1871472"/>
            <a:ext cx="7299960" cy="4611348"/>
          </a:xfrm>
        </p:spPr>
      </p:pic>
      <p:graphicFrame>
        <p:nvGraphicFramePr>
          <p:cNvPr id="12" name="Chart 11">
            <a:extLst>
              <a:ext uri="{FF2B5EF4-FFF2-40B4-BE49-F238E27FC236}">
                <a16:creationId xmlns:a16="http://schemas.microsoft.com/office/drawing/2014/main" id="{CC981F66-0D4C-EEEC-3A17-38140A77BAC7}"/>
              </a:ext>
            </a:extLst>
          </p:cNvPr>
          <p:cNvGraphicFramePr>
            <a:graphicFrameLocks/>
          </p:cNvGraphicFramePr>
          <p:nvPr>
            <p:extLst>
              <p:ext uri="{D42A27DB-BD31-4B8C-83A1-F6EECF244321}">
                <p14:modId xmlns:p14="http://schemas.microsoft.com/office/powerpoint/2010/main" val="1851343862"/>
              </p:ext>
            </p:extLst>
          </p:nvPr>
        </p:nvGraphicFramePr>
        <p:xfrm>
          <a:off x="7338060" y="2674620"/>
          <a:ext cx="479298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03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95DB1-1E94-E473-7FEF-E54A161EC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1BEA7-F43B-40D3-8BA7-2414CC939D01}"/>
              </a:ext>
            </a:extLst>
          </p:cNvPr>
          <p:cNvSpPr>
            <a:spLocks noGrp="1"/>
          </p:cNvSpPr>
          <p:nvPr>
            <p:ph type="title"/>
          </p:nvPr>
        </p:nvSpPr>
        <p:spPr>
          <a:xfrm>
            <a:off x="1575816" y="682752"/>
            <a:ext cx="9351264" cy="1188720"/>
          </a:xfrm>
        </p:spPr>
        <p:txBody>
          <a:bodyPr/>
          <a:lstStyle/>
          <a:p>
            <a:r>
              <a:rPr lang="en-US" sz="2800" b="1" i="0" dirty="0">
                <a:solidFill>
                  <a:srgbClr val="484848"/>
                </a:solidFill>
                <a:effectLst/>
                <a:latin typeface="Inter var experimental"/>
              </a:rPr>
              <a:t>Additional Questions for Final Assessment--7</a:t>
            </a:r>
            <a:endParaRPr lang="en-US" dirty="0"/>
          </a:p>
        </p:txBody>
      </p:sp>
      <p:pic>
        <p:nvPicPr>
          <p:cNvPr id="6" name="Content Placeholder 5">
            <a:extLst>
              <a:ext uri="{FF2B5EF4-FFF2-40B4-BE49-F238E27FC236}">
                <a16:creationId xmlns:a16="http://schemas.microsoft.com/office/drawing/2014/main" id="{EE7DFF95-90F1-071B-8B0C-0B56443F8926}"/>
              </a:ext>
            </a:extLst>
          </p:cNvPr>
          <p:cNvPicPr>
            <a:picLocks noGrp="1" noChangeAspect="1"/>
          </p:cNvPicPr>
          <p:nvPr>
            <p:ph idx="1"/>
          </p:nvPr>
        </p:nvPicPr>
        <p:blipFill>
          <a:blip r:embed="rId2"/>
          <a:stretch>
            <a:fillRect/>
          </a:stretch>
        </p:blipFill>
        <p:spPr>
          <a:xfrm>
            <a:off x="2103402" y="1993900"/>
            <a:ext cx="8525369" cy="4795520"/>
          </a:xfrm>
        </p:spPr>
      </p:pic>
    </p:spTree>
    <p:extLst>
      <p:ext uri="{BB962C8B-B14F-4D97-AF65-F5344CB8AC3E}">
        <p14:creationId xmlns:p14="http://schemas.microsoft.com/office/powerpoint/2010/main" val="3019214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A7C8D-0C78-AB51-6DA4-87A414EDF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C5C6D-569D-DC46-8E41-DBFF90CD16D1}"/>
              </a:ext>
            </a:extLst>
          </p:cNvPr>
          <p:cNvSpPr>
            <a:spLocks noGrp="1"/>
          </p:cNvSpPr>
          <p:nvPr>
            <p:ph type="title"/>
          </p:nvPr>
        </p:nvSpPr>
        <p:spPr>
          <a:xfrm>
            <a:off x="1575816" y="682752"/>
            <a:ext cx="9351264" cy="1188720"/>
          </a:xfrm>
        </p:spPr>
        <p:txBody>
          <a:bodyPr/>
          <a:lstStyle/>
          <a:p>
            <a:r>
              <a:rPr lang="en-US" sz="2800" b="1" i="0" dirty="0">
                <a:solidFill>
                  <a:srgbClr val="484848"/>
                </a:solidFill>
                <a:effectLst/>
                <a:latin typeface="Inter var experimental"/>
              </a:rPr>
              <a:t>Additional Questions for Final Assessment--8</a:t>
            </a:r>
            <a:endParaRPr lang="en-US" dirty="0"/>
          </a:p>
        </p:txBody>
      </p:sp>
      <p:pic>
        <p:nvPicPr>
          <p:cNvPr id="7" name="Content Placeholder 6">
            <a:extLst>
              <a:ext uri="{FF2B5EF4-FFF2-40B4-BE49-F238E27FC236}">
                <a16:creationId xmlns:a16="http://schemas.microsoft.com/office/drawing/2014/main" id="{72887C93-6D28-1EE0-7217-F6B0F5E469B1}"/>
              </a:ext>
            </a:extLst>
          </p:cNvPr>
          <p:cNvPicPr>
            <a:picLocks noGrp="1" noChangeAspect="1"/>
          </p:cNvPicPr>
          <p:nvPr>
            <p:ph idx="1"/>
          </p:nvPr>
        </p:nvPicPr>
        <p:blipFill>
          <a:blip r:embed="rId2"/>
          <a:stretch>
            <a:fillRect/>
          </a:stretch>
        </p:blipFill>
        <p:spPr>
          <a:xfrm>
            <a:off x="1962150" y="1973836"/>
            <a:ext cx="8431530" cy="4742736"/>
          </a:xfrm>
        </p:spPr>
      </p:pic>
    </p:spTree>
    <p:extLst>
      <p:ext uri="{BB962C8B-B14F-4D97-AF65-F5344CB8AC3E}">
        <p14:creationId xmlns:p14="http://schemas.microsoft.com/office/powerpoint/2010/main" val="2944643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0E408-26E6-8B72-B811-68F969CB4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BEAD2F-20D8-4F61-8636-492BE06282C3}"/>
              </a:ext>
            </a:extLst>
          </p:cNvPr>
          <p:cNvSpPr>
            <a:spLocks noGrp="1"/>
          </p:cNvSpPr>
          <p:nvPr>
            <p:ph type="title"/>
          </p:nvPr>
        </p:nvSpPr>
        <p:spPr>
          <a:xfrm>
            <a:off x="1575816" y="682752"/>
            <a:ext cx="9351264" cy="1188720"/>
          </a:xfrm>
        </p:spPr>
        <p:txBody>
          <a:bodyPr/>
          <a:lstStyle/>
          <a:p>
            <a:r>
              <a:rPr lang="en-US" sz="2800" b="1" i="0" dirty="0">
                <a:solidFill>
                  <a:srgbClr val="484848"/>
                </a:solidFill>
                <a:effectLst/>
                <a:latin typeface="Inter var experimental"/>
              </a:rPr>
              <a:t>Additional Questions for Final Assessment--9</a:t>
            </a:r>
            <a:endParaRPr lang="en-US" dirty="0"/>
          </a:p>
        </p:txBody>
      </p:sp>
      <p:pic>
        <p:nvPicPr>
          <p:cNvPr id="6" name="Content Placeholder 5">
            <a:extLst>
              <a:ext uri="{FF2B5EF4-FFF2-40B4-BE49-F238E27FC236}">
                <a16:creationId xmlns:a16="http://schemas.microsoft.com/office/drawing/2014/main" id="{29D9D19C-5779-EB89-1377-B1D9AFC9A5CF}"/>
              </a:ext>
            </a:extLst>
          </p:cNvPr>
          <p:cNvPicPr>
            <a:picLocks noGrp="1" noChangeAspect="1"/>
          </p:cNvPicPr>
          <p:nvPr>
            <p:ph idx="1"/>
          </p:nvPr>
        </p:nvPicPr>
        <p:blipFill>
          <a:blip r:embed="rId2"/>
          <a:stretch>
            <a:fillRect/>
          </a:stretch>
        </p:blipFill>
        <p:spPr>
          <a:xfrm>
            <a:off x="2235708" y="2008632"/>
            <a:ext cx="8031480" cy="4705569"/>
          </a:xfrm>
        </p:spPr>
      </p:pic>
    </p:spTree>
    <p:extLst>
      <p:ext uri="{BB962C8B-B14F-4D97-AF65-F5344CB8AC3E}">
        <p14:creationId xmlns:p14="http://schemas.microsoft.com/office/powerpoint/2010/main" val="396741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F32-A19B-50C1-1E21-321B5A401D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8CE446-046C-6ED4-BB11-F4DB03CAD3B4}"/>
              </a:ext>
            </a:extLst>
          </p:cNvPr>
          <p:cNvSpPr>
            <a:spLocks noGrp="1"/>
          </p:cNvSpPr>
          <p:nvPr>
            <p:ph type="title"/>
          </p:nvPr>
        </p:nvSpPr>
        <p:spPr>
          <a:xfrm>
            <a:off x="1181100" y="682752"/>
            <a:ext cx="9745980" cy="1188720"/>
          </a:xfrm>
        </p:spPr>
        <p:txBody>
          <a:bodyPr/>
          <a:lstStyle/>
          <a:p>
            <a:r>
              <a:rPr lang="en-US" sz="2800" b="1" i="0" dirty="0">
                <a:solidFill>
                  <a:srgbClr val="484848"/>
                </a:solidFill>
                <a:effectLst/>
                <a:latin typeface="Inter var experimental"/>
              </a:rPr>
              <a:t>Additional Questions for Final Assessment--10</a:t>
            </a:r>
            <a:endParaRPr lang="en-US" dirty="0"/>
          </a:p>
        </p:txBody>
      </p:sp>
      <p:pic>
        <p:nvPicPr>
          <p:cNvPr id="7" name="Content Placeholder 6">
            <a:extLst>
              <a:ext uri="{FF2B5EF4-FFF2-40B4-BE49-F238E27FC236}">
                <a16:creationId xmlns:a16="http://schemas.microsoft.com/office/drawing/2014/main" id="{173F033F-D51D-D889-41A5-EECF0E59C451}"/>
              </a:ext>
            </a:extLst>
          </p:cNvPr>
          <p:cNvPicPr>
            <a:picLocks noGrp="1" noChangeAspect="1"/>
          </p:cNvPicPr>
          <p:nvPr>
            <p:ph idx="1"/>
          </p:nvPr>
        </p:nvPicPr>
        <p:blipFill>
          <a:blip r:embed="rId2"/>
          <a:stretch>
            <a:fillRect/>
          </a:stretch>
        </p:blipFill>
        <p:spPr>
          <a:xfrm>
            <a:off x="0" y="1871472"/>
            <a:ext cx="6621780" cy="4557395"/>
          </a:xfrm>
        </p:spPr>
      </p:pic>
      <p:pic>
        <p:nvPicPr>
          <p:cNvPr id="9" name="Picture 8">
            <a:extLst>
              <a:ext uri="{FF2B5EF4-FFF2-40B4-BE49-F238E27FC236}">
                <a16:creationId xmlns:a16="http://schemas.microsoft.com/office/drawing/2014/main" id="{4E892756-0671-F603-2157-1A81F8CED298}"/>
              </a:ext>
            </a:extLst>
          </p:cNvPr>
          <p:cNvPicPr>
            <a:picLocks noChangeAspect="1"/>
          </p:cNvPicPr>
          <p:nvPr/>
        </p:nvPicPr>
        <p:blipFill>
          <a:blip r:embed="rId3"/>
          <a:stretch>
            <a:fillRect/>
          </a:stretch>
        </p:blipFill>
        <p:spPr>
          <a:xfrm>
            <a:off x="4709160" y="3672840"/>
            <a:ext cx="7406640" cy="3185160"/>
          </a:xfrm>
          <a:prstGeom prst="rect">
            <a:avLst/>
          </a:prstGeom>
        </p:spPr>
      </p:pic>
    </p:spTree>
    <p:extLst>
      <p:ext uri="{BB962C8B-B14F-4D97-AF65-F5344CB8AC3E}">
        <p14:creationId xmlns:p14="http://schemas.microsoft.com/office/powerpoint/2010/main" val="3825930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E3CA-9AA4-FB6B-DD88-B25442F00F26}"/>
              </a:ext>
            </a:extLst>
          </p:cNvPr>
          <p:cNvSpPr>
            <a:spLocks noGrp="1"/>
          </p:cNvSpPr>
          <p:nvPr>
            <p:ph type="title"/>
          </p:nvPr>
        </p:nvSpPr>
        <p:spPr>
          <a:xfrm>
            <a:off x="1944265" y="220622"/>
            <a:ext cx="7729728" cy="1188720"/>
          </a:xfrm>
        </p:spPr>
        <p:txBody>
          <a:bodyPr/>
          <a:lstStyle/>
          <a:p>
            <a:r>
              <a:rPr lang="en-US" b="1" i="0" dirty="0">
                <a:solidFill>
                  <a:srgbClr val="484848"/>
                </a:solidFill>
                <a:effectLst/>
                <a:latin typeface="Inter var experimental"/>
              </a:rPr>
              <a:t>visual representation </a:t>
            </a:r>
            <a:endParaRPr lang="en-US" dirty="0"/>
          </a:p>
        </p:txBody>
      </p:sp>
      <p:pic>
        <p:nvPicPr>
          <p:cNvPr id="5" name="Content Placeholder 4">
            <a:extLst>
              <a:ext uri="{FF2B5EF4-FFF2-40B4-BE49-F238E27FC236}">
                <a16:creationId xmlns:a16="http://schemas.microsoft.com/office/drawing/2014/main" id="{E2BDB84D-FB3F-F701-12BF-06408B35B72E}"/>
              </a:ext>
            </a:extLst>
          </p:cNvPr>
          <p:cNvPicPr>
            <a:picLocks noGrp="1" noChangeAspect="1"/>
          </p:cNvPicPr>
          <p:nvPr>
            <p:ph idx="1"/>
          </p:nvPr>
        </p:nvPicPr>
        <p:blipFill>
          <a:blip r:embed="rId2"/>
          <a:stretch>
            <a:fillRect/>
          </a:stretch>
        </p:blipFill>
        <p:spPr>
          <a:xfrm>
            <a:off x="381219" y="1792942"/>
            <a:ext cx="11298530" cy="4285128"/>
          </a:xfrm>
        </p:spPr>
      </p:pic>
    </p:spTree>
    <p:extLst>
      <p:ext uri="{BB962C8B-B14F-4D97-AF65-F5344CB8AC3E}">
        <p14:creationId xmlns:p14="http://schemas.microsoft.com/office/powerpoint/2010/main" val="153052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0304-DE4B-51AD-3CF7-0B531CF20CEC}"/>
              </a:ext>
            </a:extLst>
          </p:cNvPr>
          <p:cNvSpPr>
            <a:spLocks noGrp="1"/>
          </p:cNvSpPr>
          <p:nvPr>
            <p:ph type="title"/>
          </p:nvPr>
        </p:nvSpPr>
        <p:spPr>
          <a:xfrm>
            <a:off x="304800" y="179294"/>
            <a:ext cx="11582400" cy="1577788"/>
          </a:xfrm>
        </p:spPr>
        <p:txBody>
          <a:bodyPr>
            <a:normAutofit fontScale="90000"/>
          </a:bodyPr>
          <a:lstStyle/>
          <a:p>
            <a:pPr algn="l"/>
            <a:r>
              <a:rPr lang="en-US" sz="2000" i="0" dirty="0">
                <a:solidFill>
                  <a:srgbClr val="484848"/>
                </a:solidFill>
                <a:effectLst/>
                <a:latin typeface="Inter var experimental"/>
              </a:rPr>
              <a:t>bidding on Batters :</a:t>
            </a:r>
            <a:r>
              <a:rPr lang="en-US" sz="1400" b="0" i="0" dirty="0">
                <a:solidFill>
                  <a:srgbClr val="484848"/>
                </a:solidFill>
                <a:effectLst/>
                <a:latin typeface="Inter var experimental"/>
              </a:rPr>
              <a:t> </a:t>
            </a:r>
            <a:r>
              <a:rPr lang="en-US" sz="2000" b="0" i="0" dirty="0">
                <a:solidFill>
                  <a:srgbClr val="484848"/>
                </a:solidFill>
                <a:effectLst/>
                <a:latin typeface="Inter var experimental"/>
              </a:rPr>
              <a:t>Anchor batsmen</a:t>
            </a:r>
            <a:br>
              <a:rPr lang="en-US" sz="2000" i="0" dirty="0">
                <a:solidFill>
                  <a:srgbClr val="484848"/>
                </a:solidFill>
                <a:effectLst/>
                <a:latin typeface="Inter var experimental"/>
              </a:rPr>
            </a:br>
            <a:br>
              <a:rPr lang="en-US" sz="2000" i="0" dirty="0">
                <a:solidFill>
                  <a:srgbClr val="484848"/>
                </a:solidFill>
                <a:effectLst/>
                <a:latin typeface="Inter var experimental"/>
              </a:rPr>
            </a:br>
            <a:r>
              <a:rPr lang="en-US" sz="2000" b="1" i="0" dirty="0">
                <a:solidFill>
                  <a:srgbClr val="484848"/>
                </a:solidFill>
                <a:effectLst/>
                <a:latin typeface="Inter var experimental"/>
              </a:rPr>
              <a:t> </a:t>
            </a:r>
            <a:r>
              <a:rPr lang="en-US" sz="2000" i="0" dirty="0">
                <a:solidFill>
                  <a:srgbClr val="484848"/>
                </a:solidFill>
                <a:effectLst/>
                <a:latin typeface="Inter var experimental"/>
              </a:rPr>
              <a:t>Now you need to get 2-3 players with good Average who have played more the 2 </a:t>
            </a:r>
            <a:r>
              <a:rPr lang="en-US" sz="2000" i="0" dirty="0" err="1">
                <a:solidFill>
                  <a:srgbClr val="484848"/>
                </a:solidFill>
                <a:effectLst/>
                <a:latin typeface="Inter var experimental"/>
              </a:rPr>
              <a:t>ipl</a:t>
            </a:r>
            <a:r>
              <a:rPr lang="en-US" sz="2000" i="0" dirty="0">
                <a:solidFill>
                  <a:srgbClr val="484848"/>
                </a:solidFill>
                <a:effectLst/>
                <a:latin typeface="Inter var experimental"/>
              </a:rPr>
              <a:t>  seasons . And to do that you have to make a list of 10 players you want to bid in the auction so that when you try to grab them in auction you should not pay the amount greater than you have in the purse for a particular player.</a:t>
            </a:r>
            <a:endParaRPr lang="en-US" sz="2000" dirty="0"/>
          </a:p>
        </p:txBody>
      </p:sp>
      <p:sp>
        <p:nvSpPr>
          <p:cNvPr id="7" name="TextBox 6">
            <a:extLst>
              <a:ext uri="{FF2B5EF4-FFF2-40B4-BE49-F238E27FC236}">
                <a16:creationId xmlns:a16="http://schemas.microsoft.com/office/drawing/2014/main" id="{416AF555-48D4-7642-87EA-069947D5AAAC}"/>
              </a:ext>
            </a:extLst>
          </p:cNvPr>
          <p:cNvSpPr txBox="1"/>
          <p:nvPr/>
        </p:nvSpPr>
        <p:spPr>
          <a:xfrm>
            <a:off x="9466729" y="2097741"/>
            <a:ext cx="2617695" cy="2954655"/>
          </a:xfrm>
          <a:prstGeom prst="rect">
            <a:avLst/>
          </a:prstGeom>
          <a:noFill/>
        </p:spPr>
        <p:txBody>
          <a:bodyPr wrap="square" rtlCol="0">
            <a:spAutoFit/>
          </a:bodyPr>
          <a:lstStyle/>
          <a:p>
            <a:r>
              <a:rPr lang="en-US" sz="1800" dirty="0"/>
              <a:t>     </a:t>
            </a:r>
            <a:r>
              <a:rPr lang="en-US" sz="1400" dirty="0"/>
              <a:t>According to the question</a:t>
            </a:r>
          </a:p>
          <a:p>
            <a:endParaRPr lang="en-US" sz="1400" dirty="0"/>
          </a:p>
          <a:p>
            <a:pPr marL="285750" indent="-285750">
              <a:buFont typeface="Arial" panose="020B0604020202020204" pitchFamily="34" charset="0"/>
              <a:buChar char="•"/>
            </a:pPr>
            <a:r>
              <a:rPr lang="en-US" sz="1400" dirty="0"/>
              <a:t>2-3 player with good average</a:t>
            </a:r>
          </a:p>
          <a:p>
            <a:r>
              <a:rPr lang="en-US" sz="1400" dirty="0"/>
              <a:t>      V </a:t>
            </a:r>
            <a:r>
              <a:rPr lang="en-US" sz="1400" dirty="0" err="1"/>
              <a:t>kholi</a:t>
            </a:r>
            <a:endParaRPr lang="en-US" sz="1400" dirty="0"/>
          </a:p>
          <a:p>
            <a:r>
              <a:rPr lang="en-US" sz="1400" dirty="0"/>
              <a:t>      SK Raina</a:t>
            </a:r>
          </a:p>
          <a:p>
            <a:r>
              <a:rPr lang="en-US" sz="1400" dirty="0"/>
              <a:t>      DA </a:t>
            </a:r>
            <a:r>
              <a:rPr lang="en-US" sz="1400" dirty="0" err="1"/>
              <a:t>Warnar</a:t>
            </a:r>
            <a:endParaRPr lang="en-US" sz="1400" dirty="0"/>
          </a:p>
          <a:p>
            <a:endParaRPr lang="en-US" sz="1400" dirty="0"/>
          </a:p>
          <a:p>
            <a:pPr marL="285750" indent="-285750">
              <a:buFont typeface="Arial" panose="020B0604020202020204" pitchFamily="34" charset="0"/>
              <a:buChar char="•"/>
            </a:pPr>
            <a:r>
              <a:rPr lang="en-US" sz="1400" dirty="0"/>
              <a:t>List of 10 players with good average and played 2 </a:t>
            </a:r>
            <a:r>
              <a:rPr lang="en-US" sz="1400" dirty="0" err="1"/>
              <a:t>ipl</a:t>
            </a:r>
            <a:r>
              <a:rPr lang="en-US" sz="1400" dirty="0"/>
              <a:t> seasons is given in the image.</a:t>
            </a:r>
          </a:p>
          <a:p>
            <a:endParaRPr lang="en-US" sz="1400" dirty="0"/>
          </a:p>
          <a:p>
            <a:pPr marL="285750" indent="-285750">
              <a:buFont typeface="Arial" panose="020B0604020202020204" pitchFamily="34" charset="0"/>
              <a:buChar char="•"/>
            </a:pPr>
            <a:endParaRPr lang="en-US" sz="1400" dirty="0"/>
          </a:p>
          <a:p>
            <a:endParaRPr lang="en-US" sz="1400" dirty="0"/>
          </a:p>
        </p:txBody>
      </p:sp>
      <p:pic>
        <p:nvPicPr>
          <p:cNvPr id="15" name="Content Placeholder 14">
            <a:extLst>
              <a:ext uri="{FF2B5EF4-FFF2-40B4-BE49-F238E27FC236}">
                <a16:creationId xmlns:a16="http://schemas.microsoft.com/office/drawing/2014/main" id="{EEDD32F3-457E-B882-534B-308D6EF517F5}"/>
              </a:ext>
            </a:extLst>
          </p:cNvPr>
          <p:cNvPicPr>
            <a:picLocks noGrp="1" noChangeAspect="1"/>
          </p:cNvPicPr>
          <p:nvPr>
            <p:ph idx="1"/>
          </p:nvPr>
        </p:nvPicPr>
        <p:blipFill>
          <a:blip r:embed="rId2"/>
          <a:stretch>
            <a:fillRect/>
          </a:stretch>
        </p:blipFill>
        <p:spPr>
          <a:xfrm>
            <a:off x="0" y="1757082"/>
            <a:ext cx="9068299" cy="5100918"/>
          </a:xfrm>
        </p:spPr>
      </p:pic>
    </p:spTree>
    <p:extLst>
      <p:ext uri="{BB962C8B-B14F-4D97-AF65-F5344CB8AC3E}">
        <p14:creationId xmlns:p14="http://schemas.microsoft.com/office/powerpoint/2010/main" val="245393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8FAA-9E80-2B4F-845B-F0A23F0ABE01}"/>
              </a:ext>
            </a:extLst>
          </p:cNvPr>
          <p:cNvSpPr>
            <a:spLocks noGrp="1"/>
          </p:cNvSpPr>
          <p:nvPr>
            <p:ph type="title"/>
          </p:nvPr>
        </p:nvSpPr>
        <p:spPr>
          <a:xfrm>
            <a:off x="2034988" y="184763"/>
            <a:ext cx="7836229" cy="1188720"/>
          </a:xfrm>
        </p:spPr>
        <p:txBody>
          <a:bodyPr/>
          <a:lstStyle/>
          <a:p>
            <a:r>
              <a:rPr lang="en-US" b="1" i="0" dirty="0">
                <a:solidFill>
                  <a:srgbClr val="484848"/>
                </a:solidFill>
                <a:effectLst/>
                <a:latin typeface="Inter var experimental"/>
              </a:rPr>
              <a:t>visual representation </a:t>
            </a:r>
            <a:endParaRPr lang="en-US" dirty="0"/>
          </a:p>
        </p:txBody>
      </p:sp>
      <p:graphicFrame>
        <p:nvGraphicFramePr>
          <p:cNvPr id="8" name="Content Placeholder 7">
            <a:extLst>
              <a:ext uri="{FF2B5EF4-FFF2-40B4-BE49-F238E27FC236}">
                <a16:creationId xmlns:a16="http://schemas.microsoft.com/office/drawing/2014/main" id="{37676212-9B91-FDE0-32CD-2EF29D470CC0}"/>
              </a:ext>
            </a:extLst>
          </p:cNvPr>
          <p:cNvGraphicFramePr>
            <a:graphicFrameLocks noGrp="1"/>
          </p:cNvGraphicFramePr>
          <p:nvPr>
            <p:ph idx="1"/>
            <p:extLst>
              <p:ext uri="{D42A27DB-BD31-4B8C-83A1-F6EECF244321}">
                <p14:modId xmlns:p14="http://schemas.microsoft.com/office/powerpoint/2010/main" val="131404842"/>
              </p:ext>
            </p:extLst>
          </p:nvPr>
        </p:nvGraphicFramePr>
        <p:xfrm>
          <a:off x="2230438" y="2042161"/>
          <a:ext cx="7731125" cy="36982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614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84A3-7439-BDD7-90C1-ABD82D9CCEB3}"/>
              </a:ext>
            </a:extLst>
          </p:cNvPr>
          <p:cNvSpPr>
            <a:spLocks noGrp="1"/>
          </p:cNvSpPr>
          <p:nvPr>
            <p:ph type="title"/>
          </p:nvPr>
        </p:nvSpPr>
        <p:spPr>
          <a:xfrm>
            <a:off x="277906" y="158749"/>
            <a:ext cx="11636188" cy="1918447"/>
          </a:xfrm>
        </p:spPr>
        <p:txBody>
          <a:bodyPr>
            <a:noAutofit/>
          </a:bodyPr>
          <a:lstStyle/>
          <a:p>
            <a:pPr algn="l"/>
            <a:r>
              <a:rPr lang="en-US" sz="1800" i="0" dirty="0">
                <a:solidFill>
                  <a:srgbClr val="484848"/>
                </a:solidFill>
                <a:effectLst/>
                <a:latin typeface="Inter var experimental"/>
              </a:rPr>
              <a:t>bidding on Batters :</a:t>
            </a:r>
            <a:r>
              <a:rPr lang="en-US" sz="1200" b="0" i="0" dirty="0">
                <a:solidFill>
                  <a:srgbClr val="484848"/>
                </a:solidFill>
                <a:effectLst/>
                <a:latin typeface="Inter var experimental"/>
              </a:rPr>
              <a:t> </a:t>
            </a:r>
            <a:r>
              <a:rPr lang="en-US" sz="1800" b="0" i="0" dirty="0">
                <a:solidFill>
                  <a:srgbClr val="484848"/>
                </a:solidFill>
                <a:effectLst/>
                <a:latin typeface="Inter var experimental"/>
              </a:rPr>
              <a:t>hard-hitters</a:t>
            </a:r>
            <a:br>
              <a:rPr lang="en-US" sz="1800" i="0" dirty="0">
                <a:solidFill>
                  <a:srgbClr val="484848"/>
                </a:solidFill>
                <a:effectLst/>
                <a:latin typeface="Inter var experimental"/>
              </a:rPr>
            </a:br>
            <a:br>
              <a:rPr lang="en-US" sz="1800" i="0" dirty="0">
                <a:solidFill>
                  <a:srgbClr val="484848"/>
                </a:solidFill>
                <a:effectLst/>
                <a:latin typeface="Inter var experimental"/>
              </a:rPr>
            </a:br>
            <a:r>
              <a:rPr lang="en-US" sz="1800" i="0" dirty="0">
                <a:solidFill>
                  <a:srgbClr val="484848"/>
                </a:solidFill>
                <a:effectLst/>
                <a:latin typeface="Inter var experimental"/>
              </a:rPr>
              <a:t>Now you need to get 2-3 Hard-hitting players who have scored most runs in boundaries and have played more the 2 </a:t>
            </a:r>
            <a:r>
              <a:rPr lang="en-US" sz="1800" i="0" dirty="0" err="1">
                <a:solidFill>
                  <a:srgbClr val="484848"/>
                </a:solidFill>
                <a:effectLst/>
                <a:latin typeface="Inter var experimental"/>
              </a:rPr>
              <a:t>ipl</a:t>
            </a:r>
            <a:r>
              <a:rPr lang="en-US" sz="1800" i="0" dirty="0">
                <a:solidFill>
                  <a:srgbClr val="484848"/>
                </a:solidFill>
                <a:effectLst/>
                <a:latin typeface="Inter var experimental"/>
              </a:rPr>
              <a:t> season. To do that you have to make a list of 10 players you want to bid in the auction so that when you try to grab them in auction you should not pay the amount greater than you have in the purse for a particular player</a:t>
            </a:r>
            <a:r>
              <a:rPr lang="en-US" sz="1800" b="1" i="0" dirty="0">
                <a:solidFill>
                  <a:srgbClr val="484848"/>
                </a:solidFill>
                <a:effectLst/>
                <a:latin typeface="Inter var experimental"/>
              </a:rPr>
              <a:t>.</a:t>
            </a:r>
            <a:endParaRPr lang="en-US" sz="1800" dirty="0"/>
          </a:p>
        </p:txBody>
      </p:sp>
      <p:pic>
        <p:nvPicPr>
          <p:cNvPr id="5" name="Content Placeholder 4">
            <a:extLst>
              <a:ext uri="{FF2B5EF4-FFF2-40B4-BE49-F238E27FC236}">
                <a16:creationId xmlns:a16="http://schemas.microsoft.com/office/drawing/2014/main" id="{A606558F-6B10-2E7F-37F4-D6DB27C86AF4}"/>
              </a:ext>
            </a:extLst>
          </p:cNvPr>
          <p:cNvPicPr>
            <a:picLocks noGrp="1" noChangeAspect="1"/>
          </p:cNvPicPr>
          <p:nvPr>
            <p:ph idx="1"/>
          </p:nvPr>
        </p:nvPicPr>
        <p:blipFill>
          <a:blip r:embed="rId2"/>
          <a:stretch>
            <a:fillRect/>
          </a:stretch>
        </p:blipFill>
        <p:spPr>
          <a:xfrm>
            <a:off x="0" y="2077196"/>
            <a:ext cx="8937812" cy="4785472"/>
          </a:xfrm>
        </p:spPr>
      </p:pic>
      <p:sp>
        <p:nvSpPr>
          <p:cNvPr id="7" name="TextBox 6">
            <a:extLst>
              <a:ext uri="{FF2B5EF4-FFF2-40B4-BE49-F238E27FC236}">
                <a16:creationId xmlns:a16="http://schemas.microsoft.com/office/drawing/2014/main" id="{207E6F19-6ED9-79D9-6316-F3B44990E553}"/>
              </a:ext>
            </a:extLst>
          </p:cNvPr>
          <p:cNvSpPr txBox="1"/>
          <p:nvPr/>
        </p:nvSpPr>
        <p:spPr>
          <a:xfrm>
            <a:off x="9296400" y="2259106"/>
            <a:ext cx="2545976" cy="2462213"/>
          </a:xfrm>
          <a:prstGeom prst="rect">
            <a:avLst/>
          </a:prstGeom>
          <a:noFill/>
        </p:spPr>
        <p:txBody>
          <a:bodyPr wrap="square" rtlCol="0">
            <a:spAutoFit/>
          </a:bodyPr>
          <a:lstStyle/>
          <a:p>
            <a:r>
              <a:rPr lang="en-US" sz="1400" dirty="0"/>
              <a:t>According to the question</a:t>
            </a:r>
          </a:p>
          <a:p>
            <a:endParaRPr lang="en-US" sz="1400" dirty="0"/>
          </a:p>
          <a:p>
            <a:pPr marL="285750" indent="-285750">
              <a:buFont typeface="Arial" panose="020B0604020202020204" pitchFamily="34" charset="0"/>
              <a:buChar char="•"/>
            </a:pPr>
            <a:r>
              <a:rPr lang="en-US" sz="1400" dirty="0"/>
              <a:t>2-3 player who have scored most runs are</a:t>
            </a:r>
          </a:p>
          <a:p>
            <a:r>
              <a:rPr lang="en-US" sz="1400" dirty="0"/>
              <a:t>      CH Gayle</a:t>
            </a:r>
          </a:p>
          <a:p>
            <a:r>
              <a:rPr lang="en-US" sz="1400" dirty="0"/>
              <a:t>      V Kohli</a:t>
            </a:r>
          </a:p>
          <a:p>
            <a:r>
              <a:rPr lang="en-US" sz="1400" dirty="0"/>
              <a:t>      DA Warner</a:t>
            </a:r>
          </a:p>
          <a:p>
            <a:endParaRPr lang="en-US" sz="1400" dirty="0"/>
          </a:p>
          <a:p>
            <a:pPr marL="285750" indent="-285750">
              <a:buFont typeface="Arial" panose="020B0604020202020204" pitchFamily="34" charset="0"/>
              <a:buChar char="•"/>
            </a:pPr>
            <a:r>
              <a:rPr lang="en-US" sz="1400" dirty="0"/>
              <a:t>List of 10 players who have played 2 </a:t>
            </a:r>
            <a:r>
              <a:rPr lang="en-US" sz="1400" dirty="0" err="1"/>
              <a:t>ipl</a:t>
            </a:r>
            <a:r>
              <a:rPr lang="en-US" sz="1400" dirty="0"/>
              <a:t> season is given in the image.</a:t>
            </a:r>
          </a:p>
        </p:txBody>
      </p:sp>
    </p:spTree>
    <p:extLst>
      <p:ext uri="{BB962C8B-B14F-4D97-AF65-F5344CB8AC3E}">
        <p14:creationId xmlns:p14="http://schemas.microsoft.com/office/powerpoint/2010/main" val="303333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10E5-49D9-5611-0714-7802A0882814}"/>
              </a:ext>
            </a:extLst>
          </p:cNvPr>
          <p:cNvSpPr>
            <a:spLocks noGrp="1"/>
          </p:cNvSpPr>
          <p:nvPr>
            <p:ph type="title"/>
          </p:nvPr>
        </p:nvSpPr>
        <p:spPr>
          <a:xfrm>
            <a:off x="2231136" y="523613"/>
            <a:ext cx="7729728" cy="1188720"/>
          </a:xfrm>
        </p:spPr>
        <p:txBody>
          <a:bodyPr/>
          <a:lstStyle/>
          <a:p>
            <a:r>
              <a:rPr lang="en-US" b="1" i="0" dirty="0">
                <a:solidFill>
                  <a:srgbClr val="484848"/>
                </a:solidFill>
                <a:effectLst/>
                <a:latin typeface="Inter var experimental"/>
              </a:rPr>
              <a:t>visual representation </a:t>
            </a:r>
            <a:endParaRPr lang="en-US" dirty="0"/>
          </a:p>
        </p:txBody>
      </p:sp>
      <p:graphicFrame>
        <p:nvGraphicFramePr>
          <p:cNvPr id="4" name="Content Placeholder 3">
            <a:extLst>
              <a:ext uri="{FF2B5EF4-FFF2-40B4-BE49-F238E27FC236}">
                <a16:creationId xmlns:a16="http://schemas.microsoft.com/office/drawing/2014/main" id="{A146D2BB-F61C-4410-822F-D438E42886F6}"/>
              </a:ext>
            </a:extLst>
          </p:cNvPr>
          <p:cNvGraphicFramePr>
            <a:graphicFrameLocks noGrp="1"/>
          </p:cNvGraphicFramePr>
          <p:nvPr>
            <p:ph idx="1"/>
          </p:nvPr>
        </p:nvGraphicFramePr>
        <p:xfrm>
          <a:off x="2230438" y="2638425"/>
          <a:ext cx="7731125" cy="3101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740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914F-8940-A8E3-EFDC-70C1FFA029CD}"/>
              </a:ext>
            </a:extLst>
          </p:cNvPr>
          <p:cNvSpPr>
            <a:spLocks noGrp="1"/>
          </p:cNvSpPr>
          <p:nvPr>
            <p:ph type="title"/>
          </p:nvPr>
        </p:nvSpPr>
        <p:spPr>
          <a:xfrm>
            <a:off x="282388" y="125505"/>
            <a:ext cx="11627223" cy="1801906"/>
          </a:xfrm>
        </p:spPr>
        <p:txBody>
          <a:bodyPr>
            <a:normAutofit fontScale="90000"/>
          </a:bodyPr>
          <a:lstStyle/>
          <a:p>
            <a:pPr algn="l"/>
            <a:r>
              <a:rPr lang="en-US" sz="1800" i="0" dirty="0">
                <a:solidFill>
                  <a:srgbClr val="484848"/>
                </a:solidFill>
                <a:effectLst/>
                <a:latin typeface="Inter var experimental"/>
              </a:rPr>
              <a:t>Bidding on Bowlers: </a:t>
            </a:r>
            <a:r>
              <a:rPr lang="en-US" sz="1800" b="0" i="0" dirty="0">
                <a:solidFill>
                  <a:srgbClr val="484848"/>
                </a:solidFill>
                <a:effectLst/>
                <a:latin typeface="Inter var experimental"/>
              </a:rPr>
              <a:t>Economical bowlers</a:t>
            </a:r>
            <a:br>
              <a:rPr lang="en-US" sz="1800" b="0" i="0" dirty="0">
                <a:solidFill>
                  <a:srgbClr val="484848"/>
                </a:solidFill>
                <a:effectLst/>
                <a:latin typeface="Inter var experimental"/>
              </a:rPr>
            </a:br>
            <a:br>
              <a:rPr lang="en-US" sz="1800" b="0" i="0" dirty="0">
                <a:solidFill>
                  <a:srgbClr val="484848"/>
                </a:solidFill>
                <a:effectLst/>
                <a:latin typeface="Inter var experimental"/>
              </a:rPr>
            </a:br>
            <a:r>
              <a:rPr lang="en-US" sz="1800" i="0" dirty="0">
                <a:solidFill>
                  <a:srgbClr val="484848"/>
                </a:solidFill>
                <a:effectLst/>
                <a:latin typeface="Inter var experimental"/>
              </a:rPr>
              <a:t>Your first priority is to get 2-3 bowlers with good economy who have bowled at least 500 balls in IPL so far . To do that you have to make a list of 10 players you want to bid in the auction so that when you try to grab them in auction you should not pay the amount greater than you have in the purse for a particular player.</a:t>
            </a:r>
            <a:br>
              <a:rPr lang="en-US" sz="1800" i="0" dirty="0">
                <a:solidFill>
                  <a:srgbClr val="484848"/>
                </a:solidFill>
                <a:effectLst/>
                <a:latin typeface="Inter var experimental"/>
              </a:rPr>
            </a:br>
            <a:r>
              <a:rPr lang="en-US" sz="1200" b="0" i="0" dirty="0">
                <a:solidFill>
                  <a:srgbClr val="484848"/>
                </a:solidFill>
                <a:effectLst/>
                <a:latin typeface="Inter var experimental"/>
              </a:rPr>
              <a:t> </a:t>
            </a:r>
            <a:br>
              <a:rPr lang="en-US" sz="1200" b="0" i="0" dirty="0">
                <a:solidFill>
                  <a:srgbClr val="484848"/>
                </a:solidFill>
                <a:effectLst/>
                <a:latin typeface="Inter var experimental"/>
              </a:rPr>
            </a:br>
            <a:endParaRPr lang="en-US" sz="1800" dirty="0"/>
          </a:p>
        </p:txBody>
      </p:sp>
      <p:pic>
        <p:nvPicPr>
          <p:cNvPr id="5" name="Content Placeholder 4">
            <a:extLst>
              <a:ext uri="{FF2B5EF4-FFF2-40B4-BE49-F238E27FC236}">
                <a16:creationId xmlns:a16="http://schemas.microsoft.com/office/drawing/2014/main" id="{4CDCE4E9-B5E4-772E-7D22-C3E4EF1C929A}"/>
              </a:ext>
            </a:extLst>
          </p:cNvPr>
          <p:cNvPicPr>
            <a:picLocks noGrp="1" noChangeAspect="1"/>
          </p:cNvPicPr>
          <p:nvPr>
            <p:ph idx="1"/>
          </p:nvPr>
        </p:nvPicPr>
        <p:blipFill>
          <a:blip r:embed="rId2"/>
          <a:stretch>
            <a:fillRect/>
          </a:stretch>
        </p:blipFill>
        <p:spPr>
          <a:xfrm>
            <a:off x="0" y="1927411"/>
            <a:ext cx="8765490" cy="4930589"/>
          </a:xfrm>
        </p:spPr>
      </p:pic>
      <p:sp>
        <p:nvSpPr>
          <p:cNvPr id="6" name="TextBox 5">
            <a:extLst>
              <a:ext uri="{FF2B5EF4-FFF2-40B4-BE49-F238E27FC236}">
                <a16:creationId xmlns:a16="http://schemas.microsoft.com/office/drawing/2014/main" id="{3347D65E-4C3E-E54F-0E9E-06CBECA28ECE}"/>
              </a:ext>
            </a:extLst>
          </p:cNvPr>
          <p:cNvSpPr txBox="1"/>
          <p:nvPr/>
        </p:nvSpPr>
        <p:spPr>
          <a:xfrm>
            <a:off x="9204960" y="2141220"/>
            <a:ext cx="2606040" cy="3108543"/>
          </a:xfrm>
          <a:prstGeom prst="rect">
            <a:avLst/>
          </a:prstGeom>
          <a:noFill/>
        </p:spPr>
        <p:txBody>
          <a:bodyPr wrap="square" rtlCol="0">
            <a:spAutoFit/>
          </a:bodyPr>
          <a:lstStyle/>
          <a:p>
            <a:r>
              <a:rPr lang="en-US" sz="1400" dirty="0"/>
              <a:t>According to the question</a:t>
            </a:r>
          </a:p>
          <a:p>
            <a:endParaRPr lang="en-US" sz="1400" dirty="0"/>
          </a:p>
          <a:p>
            <a:pPr marL="285750" indent="-285750">
              <a:buFont typeface="Arial" panose="020B0604020202020204" pitchFamily="34" charset="0"/>
              <a:buChar char="•"/>
            </a:pPr>
            <a:r>
              <a:rPr lang="en-US" sz="1400" dirty="0"/>
              <a:t>2-3 bowlers  with good economy rate are</a:t>
            </a:r>
          </a:p>
          <a:p>
            <a:r>
              <a:rPr lang="en-US" sz="1400" dirty="0"/>
              <a:t>      S Gopal</a:t>
            </a:r>
          </a:p>
          <a:p>
            <a:r>
              <a:rPr lang="en-US" sz="1400" dirty="0"/>
              <a:t>      R Sharma</a:t>
            </a:r>
          </a:p>
          <a:p>
            <a:r>
              <a:rPr lang="en-US" sz="1400" dirty="0"/>
              <a:t>      Washington Sundar</a:t>
            </a:r>
          </a:p>
          <a:p>
            <a:endParaRPr lang="en-US" sz="1400" dirty="0"/>
          </a:p>
          <a:p>
            <a:pPr marL="285750" indent="-285750">
              <a:buFont typeface="Arial" panose="020B0604020202020204" pitchFamily="34" charset="0"/>
              <a:buChar char="•"/>
            </a:pPr>
            <a:r>
              <a:rPr lang="en-US" sz="1400" dirty="0"/>
              <a:t>List of 10 Players with high S.R and </a:t>
            </a:r>
            <a:r>
              <a:rPr lang="en-US" sz="1400" dirty="0" err="1"/>
              <a:t>atleast</a:t>
            </a:r>
            <a:r>
              <a:rPr lang="en-US" sz="1400" dirty="0"/>
              <a:t> bowled 500 balls are shown in the image.</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816795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0123A-38D6-9C57-D758-F613B342C3E3}"/>
              </a:ext>
            </a:extLst>
          </p:cNvPr>
          <p:cNvSpPr>
            <a:spLocks noGrp="1"/>
          </p:cNvSpPr>
          <p:nvPr>
            <p:ph type="title"/>
          </p:nvPr>
        </p:nvSpPr>
        <p:spPr>
          <a:xfrm>
            <a:off x="2231136" y="957072"/>
            <a:ext cx="7729728" cy="1188720"/>
          </a:xfrm>
        </p:spPr>
        <p:txBody>
          <a:bodyPr/>
          <a:lstStyle/>
          <a:p>
            <a:r>
              <a:rPr lang="en-US" b="1" i="0" dirty="0">
                <a:solidFill>
                  <a:srgbClr val="484848"/>
                </a:solidFill>
                <a:effectLst/>
                <a:latin typeface="Inter var experimental"/>
              </a:rPr>
              <a:t>visual representation </a:t>
            </a:r>
            <a:endParaRPr lang="en-US" dirty="0"/>
          </a:p>
        </p:txBody>
      </p:sp>
      <p:pic>
        <p:nvPicPr>
          <p:cNvPr id="9" name="Content Placeholder 8">
            <a:extLst>
              <a:ext uri="{FF2B5EF4-FFF2-40B4-BE49-F238E27FC236}">
                <a16:creationId xmlns:a16="http://schemas.microsoft.com/office/drawing/2014/main" id="{1C5820A6-88B8-FC8D-8746-AA22D693AEE4}"/>
              </a:ext>
            </a:extLst>
          </p:cNvPr>
          <p:cNvPicPr>
            <a:picLocks noGrp="1" noChangeAspect="1"/>
          </p:cNvPicPr>
          <p:nvPr>
            <p:ph idx="1"/>
          </p:nvPr>
        </p:nvPicPr>
        <p:blipFill>
          <a:blip r:embed="rId2"/>
          <a:stretch>
            <a:fillRect/>
          </a:stretch>
        </p:blipFill>
        <p:spPr>
          <a:xfrm>
            <a:off x="2024698" y="2827454"/>
            <a:ext cx="8253412" cy="2826586"/>
          </a:xfrm>
        </p:spPr>
      </p:pic>
    </p:spTree>
    <p:extLst>
      <p:ext uri="{BB962C8B-B14F-4D97-AF65-F5344CB8AC3E}">
        <p14:creationId xmlns:p14="http://schemas.microsoft.com/office/powerpoint/2010/main" val="57411228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239</TotalTime>
  <Words>1049</Words>
  <Application>Microsoft Office PowerPoint</Application>
  <PresentationFormat>Widescreen</PresentationFormat>
  <Paragraphs>91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Gill Sans MT</vt:lpstr>
      <vt:lpstr>Inter var experimental</vt:lpstr>
      <vt:lpstr>Söhne</vt:lpstr>
      <vt:lpstr>Parcel</vt:lpstr>
      <vt:lpstr> PROJECT - IPL AUCTION</vt:lpstr>
      <vt:lpstr>bidding on Batters :Aggressive batsmen  Your first priority is to get 2-3 players with high S.R who have faced at least 500 balls . And to do that you have to make a list of 10 players you want to bid in the auction so that when you try to grab them in auction you should not pay the amount greater than you have in the purse for a particular player.</vt:lpstr>
      <vt:lpstr>visual representation </vt:lpstr>
      <vt:lpstr>bidding on Batters : Anchor batsmen   Now you need to get 2-3 players with good Average who have played more the 2 ipl  seasons . And to do that you have to make a list of 10 players you want to bid in the auction so that when you try to grab them in auction you should not pay the amount greater than you have in the purse for a particular player.</vt:lpstr>
      <vt:lpstr>visual representation </vt:lpstr>
      <vt:lpstr>bidding on Batters : hard-hitters  Now you need to get 2-3 Hard-hitting players who have scored most runs in boundaries and have played more the 2 ipl season. To do that you have to make a list of 10 players you want to bid in the auction so that when you try to grab them in auction you should not pay the amount greater than you have in the purse for a particular player.</vt:lpstr>
      <vt:lpstr>visual representation </vt:lpstr>
      <vt:lpstr>Bidding on Bowlers: Economical bowlers  Your first priority is to get 2-3 bowlers with good economy who have bowled at least 500 balls in IPL so far . To do that you have to make a list of 10 players you want to bid in the auction so that when you try to grab them in auction you should not pay the amount greater than you have in the purse for a particular player.   </vt:lpstr>
      <vt:lpstr>visual representation </vt:lpstr>
      <vt:lpstr>Bidding on Bowlers: wicket taking bowlers  Now you need to get 2-3 bowlers with the best strike rate and who have bowled at least 500 balls in IPL so far . To do that you have to make a list of 10 players you want to bid in the auction so that when you try to grab them in auction you should not pay the amount greater than you have in the purse for a particular player.  </vt:lpstr>
      <vt:lpstr>visual representation </vt:lpstr>
      <vt:lpstr>Bidding on : all rounders   Now you need to get 2-3 All rounders with the best batting as well as bowling strike rate and who have faced at least 500 balls in IPL so far and have bowled minimum 300 balls . To do that you have to make a list of 10 players you want to bid in the auction so that when you try to grab them in auction you should not pay the amount greater than you have in the purse for a particular player.</vt:lpstr>
      <vt:lpstr>visual representation </vt:lpstr>
      <vt:lpstr>the wicketkeeper is an important member of a T20 team and can have a significant impact on the outcome of a match. Now suppose you are provided with a list of wicketkeeper names, and your task is to define the criteria for choosing the two best wicketkeepers from all those names . Try to define a criteria best suited for a wicketkeeper required in a t20 team so that your team will be complete and have everything required for winning this year’s IPL.</vt:lpstr>
      <vt:lpstr>Additional Questions for Final Assessment--1</vt:lpstr>
      <vt:lpstr>Additional Questions for Final Assessment--2</vt:lpstr>
      <vt:lpstr>Additional Questions for Final Assessment--3</vt:lpstr>
      <vt:lpstr>Additional Questions for Final Assessment--4</vt:lpstr>
      <vt:lpstr>Additional Questions for Final Assessment--5</vt:lpstr>
      <vt:lpstr>Additional Questions for Final Assessment--6</vt:lpstr>
      <vt:lpstr>Additional Questions for Final Assessment--7</vt:lpstr>
      <vt:lpstr>Additional Questions for Final Assessment--8</vt:lpstr>
      <vt:lpstr>Additional Questions for Final Assessment--9</vt:lpstr>
      <vt:lpstr>Additional Questions for Final Assessment--10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 IPL AUCTION</dc:title>
  <dc:creator>Satya Rajput</dc:creator>
  <cp:lastModifiedBy>Satya Rajput</cp:lastModifiedBy>
  <cp:revision>1</cp:revision>
  <dcterms:created xsi:type="dcterms:W3CDTF">2024-03-12T10:21:10Z</dcterms:created>
  <dcterms:modified xsi:type="dcterms:W3CDTF">2024-03-12T14:20:37Z</dcterms:modified>
</cp:coreProperties>
</file>